
<file path=[Content_Types].xml><?xml version="1.0" encoding="utf-8"?>
<Types xmlns="http://schemas.openxmlformats.org/package/2006/content-types">
  <Default Extension="jpg" ContentType="image/jpeg"/>
  <Default Extension="jpg&amp;f=1&amp;nofb=1&amp;ipt=d0f84323d752e6bed9aaad0de5a76d9a280adf99078d83166370ff3d2988b587&amp;ipo=images" ContentType="image/jpeg"/>
  <Default Extension="png" ContentType="image/png"/>
  <Default Extension="rels" ContentType="application/vnd.openxmlformats-package.relationships+xml"/>
  <Default Extension="webp&amp;f=1&amp;nofb=1&amp;ipt=3e301862e4badb9c77b32b093e0cc006905690c0e42625452af14509ecbe9196" ContentType="image/jpeg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media/image28.jpg" ContentType="image/jpg"/>
  <Override PartName="/ppt/notesSlides/notesSlide29.xml" ContentType="application/vnd.openxmlformats-officedocument.presentationml.notesSlide+xml"/>
  <Override PartName="/ppt/media/image29.jpg" ContentType="image/jpg"/>
  <Override PartName="/ppt/notesSlides/notesSlide30.xml" ContentType="application/vnd.openxmlformats-officedocument.presentationml.notesSlide+xml"/>
  <Override PartName="/ppt/media/image30.jpg" ContentType="image/jpg"/>
  <Override PartName="/ppt/notesSlides/notesSlide31.xml" ContentType="application/vnd.openxmlformats-officedocument.presentationml.notesSlide+xml"/>
  <Override PartName="/ppt/media/image31.jpg" ContentType="image/jpg"/>
  <Override PartName="/ppt/notesSlides/notesSlide32.xml" ContentType="application/vnd.openxmlformats-officedocument.presentationml.notesSlide+xml"/>
  <Override PartName="/ppt/media/image32.jpg" ContentType="image/jpg"/>
  <Override PartName="/ppt/notesSlides/notesSlide33.xml" ContentType="application/vnd.openxmlformats-officedocument.presentationml.notesSlide+xml"/>
  <Override PartName="/ppt/media/image33.jpg" ContentType="image/jpg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media/image40.jpg" ContentType="image/jpg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3"/>
  </p:notesMasterIdLst>
  <p:handoutMasterIdLst>
    <p:handoutMasterId r:id="rId44"/>
  </p:handoutMasterIdLst>
  <p:sldIdLst>
    <p:sldId id="256" r:id="rId2"/>
    <p:sldId id="257" r:id="rId3"/>
    <p:sldId id="258" r:id="rId4"/>
    <p:sldId id="289" r:id="rId5"/>
    <p:sldId id="259" r:id="rId6"/>
    <p:sldId id="260" r:id="rId7"/>
    <p:sldId id="29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95" r:id="rId23"/>
    <p:sldId id="275" r:id="rId24"/>
    <p:sldId id="276" r:id="rId25"/>
    <p:sldId id="277" r:id="rId26"/>
    <p:sldId id="292" r:id="rId27"/>
    <p:sldId id="293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91" r:id="rId38"/>
    <p:sldId id="287" r:id="rId39"/>
    <p:sldId id="296" r:id="rId40"/>
    <p:sldId id="288" r:id="rId41"/>
    <p:sldId id="294" r:id="rId42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552" autoAdjust="0"/>
  </p:normalViewPr>
  <p:slideViewPr>
    <p:cSldViewPr snapToGrid="0" snapToObjects="1">
      <p:cViewPr varScale="1">
        <p:scale>
          <a:sx n="138" d="100"/>
          <a:sy n="138" d="100"/>
        </p:scale>
        <p:origin x="83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BF7EB16-FA8D-F7BC-F27D-7A496348D27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22885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EDA56D-52CA-D47A-64F0-34AAB1CAA20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2913063" y="0"/>
            <a:ext cx="222885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76B683-B1EC-4789-AF9B-5BD3BCECF994}" type="datetime1">
              <a:rPr lang="en-US" smtClean="0"/>
              <a:t>9/28/2026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213D9F-D43A-4D9F-1303-AA51DEBFA52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22885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BB34EE-1689-2FBD-DB5D-A4EA57A2B9D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2913063" y="8685213"/>
            <a:ext cx="222885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F11382-1138-4FF9-8D59-6867527C7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437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356275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322E06-697B-2B66-5DD4-A86D1E6378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4BBE65-2847-4D0B-6B69-C0DD76FF33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8BE214-C7D4-4325-4094-C267E4BEFA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D955FD-0B10-EF4A-7F3A-00B1E4FA14B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9791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7BCD7D-2AA7-DCC7-176C-F812D22914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CC0C58-14C2-CB5B-158B-0E9C668393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81D298-7AA3-1702-4BA6-506E85039A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331638-71A5-C81A-49A3-25B0688D3DE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310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194C65-73E7-950C-E8DB-B755FC3F0D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8B8B03-6076-1DCE-E2CF-19D7D42599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337597-DE46-07DE-031A-FD6EB32F82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37284A-C042-8F68-539F-CB4A896CA4C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83114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9E55F9-5DED-34B8-FE42-C486B8E31F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59D1C2-69DA-9B9D-CC29-71A9A50F9D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34876B-D4CB-427A-B581-C06E656034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5DA655-D80C-FCD4-A4D2-BB1C0FEFD06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26800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40B4E3-2473-7964-A5D3-16B5F7A739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F06FB1-E1C5-B155-43E6-B2E4883190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CE4829-EA60-102B-0DB2-213C481D36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CA1931-BF39-5A2F-A4C8-81C0822776C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92323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DA160D-58D2-9589-1BFB-BA56DCB801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27C5DA-8C5C-BF60-A058-B6155EBAFF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E87C80-5A4E-C735-FDAB-7CEEBED674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F309C0-2CDD-3AEF-2AF0-0AFE85F78F8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94635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F339A8-1689-54AE-306B-8CEF2A301B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3323BD-0299-EB97-9F14-54BE68721F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74D651-7F83-051E-A09B-66BBC8C7CF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357314-578F-517E-1623-88AE7F8C12D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44474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CC545-8823-6310-C0E6-6DF5798B9D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9D8D37-2DCA-8105-BF78-A762403C5F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1804B8-F3D0-76E0-21BE-684646EDA1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7BA94C-DE7B-E639-CC4B-76D2C68931A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654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google.com/maps/@35.5048188,-95.458916,6.96z?authuser=0&amp;entry=ttu&amp;g_ep=EgoyMDI2MDkxNi4wIKXMDSoASAFQAw%3D%3D" TargetMode="External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webp&amp;f=1&amp;nofb=1&amp;ipt=3e301862e4badb9c77b32b093e0cc006905690c0e42625452af14509ecbe9196"/><Relationship Id="rId4" Type="http://schemas.openxmlformats.org/officeDocument/2006/relationships/image" Target="../media/image24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9/26/colonizar-uruguay-para-mejorar-la-raza/" TargetMode="Externa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jpg&amp;f=1&amp;nofb=1&amp;ipt=d0f84323d752e6bed9aaad0de5a76d9a280adf99078d83166370ff3d2988b587&amp;ipo=images"/><Relationship Id="rId4" Type="http://schemas.openxmlformats.org/officeDocument/2006/relationships/hyperlink" Target="https://majfud.org/2026/08/23/segregacion-urbana-y-arquitectonica/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majfud.org/2026/08/23/segregacion-urbana-y-arquitectonica/" TargetMode="Externa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1417320"/>
            <a:ext cx="8046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C4703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SEGREGACIÓN URBANA Y ARQUITECTÓNICA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1874520"/>
            <a:ext cx="80467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4400"/>
              </a:lnSpc>
              <a:buNone/>
            </a:pPr>
            <a:r>
              <a:rPr lang="en-US" sz="40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Construction de la desigualdad</a:t>
            </a:r>
            <a:endParaRPr lang="en-US" sz="4000" dirty="0"/>
          </a:p>
        </p:txBody>
      </p:sp>
      <p:sp>
        <p:nvSpPr>
          <p:cNvPr id="4" name="Text 2"/>
          <p:cNvSpPr/>
          <p:nvPr/>
        </p:nvSpPr>
        <p:spPr>
          <a:xfrm>
            <a:off x="548640" y="3063240"/>
            <a:ext cx="6766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Divide et </a:t>
            </a:r>
            <a:r>
              <a:rPr lang="en-US" sz="1500" dirty="0" err="1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impoera</a:t>
            </a:r>
            <a:r>
              <a:rPr lang="en-US" sz="150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:</a:t>
            </a:r>
          </a:p>
          <a:p>
            <a:pPr marL="0" indent="0">
              <a:buNone/>
            </a:pPr>
            <a:r>
              <a:rPr lang="en-US" sz="150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</a:t>
            </a:r>
            <a:r>
              <a:rPr lang="en-US" sz="1500" dirty="0" err="1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espacio</a:t>
            </a:r>
            <a:r>
              <a:rPr lang="en-US" sz="150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500" dirty="0" err="1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esclavista</a:t>
            </a:r>
            <a:r>
              <a:rPr lang="en-US" sz="150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 la autopista urbana.</a:t>
            </a:r>
            <a:endParaRPr lang="en-US" sz="150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8046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u="sng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9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8046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Cinco ejes de </a:t>
            </a:r>
            <a:r>
              <a:rPr lang="en-US" sz="2800" b="1" dirty="0" err="1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reflexión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548640" y="1188720"/>
            <a:ext cx="8046720" cy="603504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777240" y="1188720"/>
            <a:ext cx="6400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2C9A8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I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1371600" y="1188720"/>
            <a:ext cx="70408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EDEB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raza es una invención moderna que legitimó una esclavitud nueva: hereditaria y basada en el fenotipo.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548640" y="1856232"/>
            <a:ext cx="8046720" cy="603504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777240" y="1856232"/>
            <a:ext cx="6400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2C9A8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II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1371600" y="1856232"/>
            <a:ext cx="70408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EDEB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arquitectura funcionó como tecnología de control colonial: muros, distancias y trazados.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548640" y="2523744"/>
            <a:ext cx="8046720" cy="603504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777240" y="2523744"/>
            <a:ext cx="6400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2C9A8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III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1371600" y="2523744"/>
            <a:ext cx="70408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EDEB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apartheid sistematizó prácticas coloniales previas en planificación territorial.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3191256"/>
            <a:ext cx="8046720" cy="603504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777240" y="3191256"/>
            <a:ext cx="6400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2C9A8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IV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1371600" y="3191256"/>
            <a:ext cx="70408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EDEB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Estados Unidos: del redlining a las autopistas que atravesaron barrios </a:t>
            </a:r>
            <a:r>
              <a:rPr lang="en-US" sz="1300" dirty="0" err="1">
                <a:solidFill>
                  <a:srgbClr val="EDEB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prósperos</a:t>
            </a:r>
            <a:r>
              <a:rPr lang="en-US" sz="1300" dirty="0">
                <a:solidFill>
                  <a:srgbClr val="EDEB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o </a:t>
            </a:r>
            <a:r>
              <a:rPr lang="en-US" sz="1300" dirty="0" err="1">
                <a:solidFill>
                  <a:srgbClr val="EDEB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</a:t>
            </a:r>
            <a:r>
              <a:rPr lang="en-US" sz="1300" dirty="0">
                <a:solidFill>
                  <a:srgbClr val="EDEB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300" dirty="0" err="1">
                <a:solidFill>
                  <a:srgbClr val="EDEB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desarrollo</a:t>
            </a:r>
            <a:r>
              <a:rPr lang="en-US" sz="1300" dirty="0">
                <a:solidFill>
                  <a:srgbClr val="EDEB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548640" y="3858768"/>
            <a:ext cx="8046720" cy="603504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777240" y="3858768"/>
            <a:ext cx="6400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2C9A8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V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1371600" y="3858768"/>
            <a:ext cx="70408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EDEB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hilo conductor es económico, y el daño persiste en la ciudad de hoy.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548640" y="4590288"/>
            <a:ext cx="8046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u="sng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«Segregación urbana y arquitectónica»</a:t>
            </a:r>
            <a:endParaRPr lang="en-US" sz="95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E1BA70-42A7-B8A4-DA35-7FB79490C75B}"/>
              </a:ext>
            </a:extLst>
          </p:cNvPr>
          <p:cNvSpPr txBox="1"/>
          <p:nvPr/>
        </p:nvSpPr>
        <p:spPr>
          <a:xfrm>
            <a:off x="8771709" y="34616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dirty="0">
                <a:solidFill>
                  <a:schemeClr val="bg1"/>
                </a:solidFill>
              </a:rPr>
              <a:t>2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SEGREGACIÓN Y DISCRIMINACIÓN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Jerusalén, 1840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Durante siglos, la Ciudad Vieja de Jerusalén no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estuvo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dividida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en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cuatro barrios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religiosos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fijos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. Era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una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trama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urbana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más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mixta, con comunidades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judías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,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musulmanas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,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cristianas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y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armenias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conviviendo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en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distintas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zonas, sin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fronteras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administrativas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claras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. </a:t>
            </a:r>
            <a:endParaRPr lang="en-US" sz="125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8" name="Text 5"/>
          <p:cNvSpPr/>
          <p:nvPr/>
        </p:nvSpPr>
        <p:spPr>
          <a:xfrm>
            <a:off x="4893286" y="4212120"/>
            <a:ext cx="3009743" cy="8683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1000" dirty="0">
                <a:solidFill>
                  <a:schemeClr val="bg2">
                    <a:lumMod val="75000"/>
                  </a:schemeClr>
                </a:solidFill>
              </a:rPr>
              <a:t>1864–1865: Ordnance Survey of Jerusalem, Royal Engineers. </a:t>
            </a:r>
            <a:r>
              <a:rPr lang="en-US" sz="1000" dirty="0" err="1">
                <a:solidFill>
                  <a:schemeClr val="bg2">
                    <a:lumMod val="75000"/>
                  </a:schemeClr>
                </a:solidFill>
              </a:rPr>
              <a:t>Relevo</a:t>
            </a:r>
            <a:r>
              <a:rPr lang="en-US" sz="1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000" dirty="0" err="1">
                <a:solidFill>
                  <a:schemeClr val="bg2">
                    <a:lumMod val="75000"/>
                  </a:schemeClr>
                </a:solidFill>
              </a:rPr>
              <a:t>topográfico</a:t>
            </a:r>
            <a:r>
              <a:rPr lang="en-US" sz="1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000" dirty="0" err="1">
                <a:solidFill>
                  <a:schemeClr val="bg2">
                    <a:lumMod val="75000"/>
                  </a:schemeClr>
                </a:solidFill>
              </a:rPr>
              <a:t>británico</a:t>
            </a:r>
            <a:r>
              <a:rPr lang="en-US" sz="1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000" dirty="0" err="1">
                <a:solidFill>
                  <a:schemeClr val="bg2">
                    <a:lumMod val="75000"/>
                  </a:schemeClr>
                </a:solidFill>
              </a:rPr>
              <a:t>detallado</a:t>
            </a:r>
            <a:r>
              <a:rPr lang="en-US" sz="1000" dirty="0">
                <a:solidFill>
                  <a:schemeClr val="bg2">
                    <a:lumMod val="75000"/>
                  </a:schemeClr>
                </a:solidFill>
              </a:rPr>
              <a:t> de Jerusalén </a:t>
            </a:r>
            <a:r>
              <a:rPr lang="en-US" sz="1000" dirty="0" err="1">
                <a:solidFill>
                  <a:schemeClr val="bg2">
                    <a:lumMod val="75000"/>
                  </a:schemeClr>
                </a:solidFill>
              </a:rPr>
              <a:t>que</a:t>
            </a:r>
            <a:r>
              <a:rPr lang="en-US" sz="1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000" dirty="0" err="1">
                <a:solidFill>
                  <a:schemeClr val="bg2">
                    <a:lumMod val="75000"/>
                  </a:schemeClr>
                </a:solidFill>
              </a:rPr>
              <a:t>identifica</a:t>
            </a:r>
            <a:r>
              <a:rPr lang="en-US" sz="1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000" dirty="0" err="1">
                <a:solidFill>
                  <a:schemeClr val="bg2">
                    <a:lumMod val="75000"/>
                  </a:schemeClr>
                </a:solidFill>
              </a:rPr>
              <a:t>explícitamente</a:t>
            </a:r>
            <a:r>
              <a:rPr lang="en-US" sz="1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000" dirty="0" err="1">
                <a:solidFill>
                  <a:schemeClr val="bg2">
                    <a:lumMod val="75000"/>
                  </a:schemeClr>
                </a:solidFill>
              </a:rPr>
              <a:t>los</a:t>
            </a:r>
            <a:r>
              <a:rPr lang="en-US" sz="1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000" i="1" dirty="0">
                <a:solidFill>
                  <a:schemeClr val="bg2">
                    <a:lumMod val="75000"/>
                  </a:schemeClr>
                </a:solidFill>
              </a:rPr>
              <a:t>Jewish, Armenian, Christian</a:t>
            </a:r>
            <a:r>
              <a:rPr lang="en-US" sz="1000" dirty="0">
                <a:solidFill>
                  <a:schemeClr val="bg2">
                    <a:lumMod val="75000"/>
                  </a:schemeClr>
                </a:solidFill>
              </a:rPr>
              <a:t> y </a:t>
            </a:r>
            <a:r>
              <a:rPr lang="en-US" sz="1000" i="1" dirty="0">
                <a:solidFill>
                  <a:schemeClr val="bg2">
                    <a:lumMod val="75000"/>
                  </a:schemeClr>
                </a:solidFill>
              </a:rPr>
              <a:t>Mahometan </a:t>
            </a:r>
            <a:r>
              <a:rPr lang="en-US" sz="1000" dirty="0">
                <a:solidFill>
                  <a:schemeClr val="bg2">
                    <a:lumMod val="75000"/>
                  </a:schemeClr>
                </a:solidFill>
              </a:rPr>
              <a:t>Quarters.</a:t>
            </a:r>
            <a:endParaRPr lang="en-US" sz="95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BFDC6BC-2E61-1AB0-0360-E26547161E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313" y="232822"/>
            <a:ext cx="2949716" cy="386007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1A1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A02BB5-C3FC-C7B3-B413-D7077205F2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7851EF05-5817-857F-70E3-5C63C9081DB6}"/>
              </a:ext>
            </a:extLst>
          </p:cNvPr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SEGREGACIÓN Y DISCRIMINACIÓN</a:t>
            </a:r>
            <a:endParaRPr lang="en-US" sz="105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4E043DE9-43EA-0497-E0F7-55F1493E818B}"/>
              </a:ext>
            </a:extLst>
          </p:cNvPr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El barco negrero como arquitectura</a:t>
            </a:r>
            <a:endParaRPr lang="en-US" sz="2100" dirty="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79C2A147-B1B1-463F-0AAC-E78616C918AD}"/>
              </a:ext>
            </a:extLst>
          </p:cNvPr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Plano del Brookes, buque esclavista británico de 1788. Antes de la ciudad segregada existió el estibaje del cuerpo como carga: la primera arquitectura racial fue la del espacio mínimo calculado.</a:t>
            </a:r>
            <a:endParaRPr lang="en-US" sz="1250" dirty="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D5772BAB-D307-EE66-C3FB-7980F980CC5E}"/>
              </a:ext>
            </a:extLst>
          </p:cNvPr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>
            <a:extLst>
              <a:ext uri="{FF2B5EF4-FFF2-40B4-BE49-F238E27FC236}">
                <a16:creationId xmlns:a16="http://schemas.microsoft.com/office/drawing/2014/main" id="{724582B3-7CE7-C195-BF32-8DE62094D5DD}"/>
              </a:ext>
            </a:extLst>
          </p:cNvPr>
          <p:cNvSpPr/>
          <p:nvPr/>
        </p:nvSpPr>
        <p:spPr>
          <a:xfrm>
            <a:off x="3867912" y="722071"/>
            <a:ext cx="4773168" cy="3173578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00.png">
            <a:extLst>
              <a:ext uri="{FF2B5EF4-FFF2-40B4-BE49-F238E27FC236}">
                <a16:creationId xmlns:a16="http://schemas.microsoft.com/office/drawing/2014/main" id="{E18D9144-3E94-A01F-5909-A4E17C013B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632" y="767791"/>
            <a:ext cx="4681728" cy="3082138"/>
          </a:xfrm>
          <a:prstGeom prst="rect">
            <a:avLst/>
          </a:prstGeom>
        </p:spPr>
      </p:pic>
      <p:sp>
        <p:nvSpPr>
          <p:cNvPr id="8" name="Text 5">
            <a:extLst>
              <a:ext uri="{FF2B5EF4-FFF2-40B4-BE49-F238E27FC236}">
                <a16:creationId xmlns:a16="http://schemas.microsoft.com/office/drawing/2014/main" id="{3F2492B9-674C-E1AF-4F55-816207B843FD}"/>
              </a:ext>
            </a:extLst>
          </p:cNvPr>
          <p:cNvSpPr/>
          <p:nvPr/>
        </p:nvSpPr>
        <p:spPr>
          <a:xfrm>
            <a:off x="3913632" y="3977945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Brookes, barco de esclavos británico, 1788.</a:t>
            </a:r>
            <a:endParaRPr lang="en-US" sz="950" dirty="0"/>
          </a:p>
        </p:txBody>
      </p:sp>
    </p:spTree>
    <p:extLst>
      <p:ext uri="{BB962C8B-B14F-4D97-AF65-F5344CB8AC3E}">
        <p14:creationId xmlns:p14="http://schemas.microsoft.com/office/powerpoint/2010/main" val="18624899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SEGREGACIÓN Y DISCRIMINACIÓN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Las cinco formas de discriminación espacial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Clase social, estatus legal, género, etnia y credo religioso. La segregación de género en el espacio doméstico se diluyó, pero sobrevive en lugares como el baño público.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Fuente: </a:t>
            </a: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Jorge Majfud, 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3867912" y="702118"/>
            <a:ext cx="4773168" cy="3213484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0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632" y="747838"/>
            <a:ext cx="4681728" cy="3122044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3997898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Baño público de aeropuerto.</a:t>
            </a:r>
            <a:endParaRPr lang="en-US" sz="9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LA INVENCIÓN DE LA RAZA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Roma no registraba el color de la piel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Septimio Severo, emperador nacido en el norte de África (193–211 d. C.). No hay registro de su color de piel porque la categoría de raza no existía o era irrelevante.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731792" y="411480"/>
            <a:ext cx="3045408" cy="3794760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7512" y="457200"/>
            <a:ext cx="2953968" cy="370332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4288536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Retrato en vida de Septimio Severo. Fitzwilliam Museum, Cambridge.</a:t>
            </a:r>
            <a:endParaRPr lang="en-US" sz="9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1A1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1E7BC92-6B23-DB1F-663A-43EC8FB60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491845D1-299F-6008-1657-965B951D3A6E}"/>
              </a:ext>
            </a:extLst>
          </p:cNvPr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LA INVENCIÓN DE LA RAZA</a:t>
            </a:r>
            <a:endParaRPr lang="en-US" sz="105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105ACA00-0C27-4010-7AA1-78FA66FE9A24}"/>
              </a:ext>
            </a:extLst>
          </p:cNvPr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El </a:t>
            </a:r>
            <a:r>
              <a:rPr lang="en-US" sz="2100" b="1" dirty="0" err="1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último</a:t>
            </a: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</a:t>
            </a:r>
            <a:r>
              <a:rPr lang="en-US" sz="2100" b="1" dirty="0" err="1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duque</a:t>
            </a: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negro</a:t>
            </a:r>
            <a:endParaRPr lang="en-US" sz="2100" dirty="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4137BDE6-C26C-ED0B-A3DD-4E1BC8A9459D}"/>
              </a:ext>
            </a:extLst>
          </p:cNvPr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Aparte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del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evangelista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Marcos, del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filósofo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y padre de la Iglesia San Agustín, de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los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emperadores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romanos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y de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los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tres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papas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africanos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,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unos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minutos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antes del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invento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de la raza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como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clasificación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biológica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y legal, Alessandro de Medici,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conocido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como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“Il Moro”,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fue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nombrado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duque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de Florencia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en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1532</a:t>
            </a:r>
            <a:endParaRPr lang="en-US" sz="125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7C3F777B-26C6-5C43-2D11-EA1FB1112036}"/>
              </a:ext>
            </a:extLst>
          </p:cNvPr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8" name="Text 5">
            <a:extLst>
              <a:ext uri="{FF2B5EF4-FFF2-40B4-BE49-F238E27FC236}">
                <a16:creationId xmlns:a16="http://schemas.microsoft.com/office/drawing/2014/main" id="{0307CB8A-E6C3-2F81-25A6-1682C722C927}"/>
              </a:ext>
            </a:extLst>
          </p:cNvPr>
          <p:cNvSpPr/>
          <p:nvPr/>
        </p:nvSpPr>
        <p:spPr>
          <a:xfrm>
            <a:off x="3913632" y="4288536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1000" dirty="0">
                <a:solidFill>
                  <a:schemeClr val="bg2">
                    <a:lumMod val="75000"/>
                  </a:schemeClr>
                </a:solidFill>
              </a:rPr>
              <a:t>Alessandro de Medici, </a:t>
            </a:r>
            <a:r>
              <a:rPr lang="en-US" sz="1000" dirty="0" err="1">
                <a:solidFill>
                  <a:schemeClr val="bg2">
                    <a:lumMod val="75000"/>
                  </a:schemeClr>
                </a:solidFill>
              </a:rPr>
              <a:t>duque</a:t>
            </a:r>
            <a:r>
              <a:rPr lang="en-US" sz="1000" dirty="0">
                <a:solidFill>
                  <a:schemeClr val="bg2">
                    <a:lumMod val="75000"/>
                  </a:schemeClr>
                </a:solidFill>
              </a:rPr>
              <a:t> de Florencia (1510-1537)</a:t>
            </a:r>
            <a:endParaRPr lang="en-US" sz="95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9" name="Picture 8" descr="Alessandro de Medici, duque de Florencia (1510-1537)">
            <a:extLst>
              <a:ext uri="{FF2B5EF4-FFF2-40B4-BE49-F238E27FC236}">
                <a16:creationId xmlns:a16="http://schemas.microsoft.com/office/drawing/2014/main" id="{3BD952FA-3B32-6A26-6BD9-DB81D3A001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4887" y="297180"/>
            <a:ext cx="2999218" cy="3860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3932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LA INVENCIÓN DE LA RAZA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Un rostro construido en el siglo XX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Ni la Biblia ni el Corán describen físicamente a sus figuras centrales. La imagen blanca y familiar de Jesús es una </a:t>
            </a:r>
            <a:r>
              <a:rPr lang="en-US" sz="1250" dirty="0" err="1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construcción</a:t>
            </a: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moderna </a:t>
            </a:r>
            <a:r>
              <a:rPr lang="en-US" sz="1250" dirty="0" err="1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</a:t>
            </a: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50" dirty="0" err="1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contradice</a:t>
            </a: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las </a:t>
            </a:r>
            <a:r>
              <a:rPr lang="en-US" sz="1250" dirty="0" err="1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probabildiades</a:t>
            </a: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no un dato histórico.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3867912" y="418539"/>
            <a:ext cx="4773168" cy="3780642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0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632" y="464259"/>
            <a:ext cx="4681728" cy="3689202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4281477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Jesús, según Warner Elias Sallman, 1941.</a:t>
            </a:r>
            <a:endParaRPr lang="en-US" sz="9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LA INVENCIÓN DE LA RAZA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La raza como ciencia respetable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Láminas de fisiognomía que ordenan a la humanidad en «variedades principales». El concepto de raza nace en el siglo XVI y se vuelve saber respetable en el XIX.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3867912" y="456210"/>
            <a:ext cx="4773168" cy="3705300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0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632" y="501930"/>
            <a:ext cx="4681728" cy="361386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4243806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Physiognomy: Principal Varieties of Mankind. John Emslie, Inglaterra, 1850.</a:t>
            </a:r>
            <a:endParaRPr lang="en-US" sz="9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CIUDAD COLONIAL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Luanda: la ciudad partida en altura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Fundada por los portugueses en 1576 y convertida en uno de los principales puertos de salida hacia Brasil. La Cidade Alta concentró el poder administrativo y religioso; el puerto y el comercio quedaron abajo, y los pobres en las periferias.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Jorge Majfud, 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3867912" y="604418"/>
            <a:ext cx="4773168" cy="3408883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0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632" y="650138"/>
            <a:ext cx="4681728" cy="3317443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4095598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Luanda, Angola, 1576.</a:t>
            </a:r>
            <a:endParaRPr lang="en-US" sz="95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82F69-0DEC-F718-527C-18ECCCA13DD3}"/>
              </a:ext>
            </a:extLst>
          </p:cNvPr>
          <p:cNvSpPr txBox="1"/>
          <p:nvPr/>
        </p:nvSpPr>
        <p:spPr>
          <a:xfrm>
            <a:off x="8565969" y="10865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dirty="0">
                <a:solidFill>
                  <a:schemeClr val="accent3"/>
                </a:solidFill>
              </a:rPr>
              <a:t>10</a:t>
            </a:r>
            <a:endParaRPr lang="en-US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CIUDAD COLONIAL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Fronteras heredadas del imperio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colonización fragmentó las naciones nativas al tiempo que creaba enormes unidades administrativas, lingüísticas y culturales. La diversidad previa no era un obstáculo: el comercio nativo cubría el continente.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3867912" y="537636"/>
            <a:ext cx="4773168" cy="3542447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0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632" y="583356"/>
            <a:ext cx="4681728" cy="3451007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4162380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Mapa actual del Cono Sur.</a:t>
            </a:r>
            <a:endParaRPr lang="en-US" sz="9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CIUDAD COLONIAL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África Austral: el trazado del poder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Las líneas rectas del mapa son huella administrativa, no geográfica. Sobre esa base se organizaron reservas de tierra, zonas residenciales y accesos diferenciados.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181931" y="411480"/>
            <a:ext cx="4145129" cy="3794760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0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7651" y="457200"/>
            <a:ext cx="4053689" cy="370332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4288536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Mapa actual de África Austral.</a:t>
            </a:r>
            <a:endParaRPr lang="en-US" sz="9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CIUDAD COLONIAL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La costa de las fortalezas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este litoral se levantaron São Jorge da Mina (Elmina, 1482), Cape Coast y Gorée: muros, puertas y mazmorras como tecnología de control del cuerpo.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3867912" y="1132068"/>
            <a:ext cx="4773168" cy="2353585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0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632" y="1177788"/>
            <a:ext cx="4681728" cy="2262145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3567948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Mapa actual de África Occidental.</a:t>
            </a:r>
            <a:endParaRPr lang="en-US" sz="9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NUEVA YORK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Manhattan, lugar de encuentro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Broadway sigue un camino nativo (Brede Weg para los holandeses). Personas esclavizadas construyeron la muralla y el adoquinado de Wall Street, donde la ciudad abrió un mercado de esclavos entre 1711 y 1762 y cobró impuestos por cada transacción.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3867912" y="468111"/>
            <a:ext cx="4773168" cy="3681497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0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632" y="513831"/>
            <a:ext cx="4681728" cy="3590057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4231905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Mapa actual de Manhattan.</a:t>
            </a:r>
            <a:endParaRPr lang="en-US" sz="9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LA ARQUITECTURA INVISIBLE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Indian Removal: reordenar el territorio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primer mapa fue el más literal: expulsar a quienes ya vivían allí. Un siglo después, el método se perfeccionó y ya no hizo falta la fuerza directa.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3867912" y="766450"/>
            <a:ext cx="4773168" cy="3084820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1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632" y="812170"/>
            <a:ext cx="4681728" cy="299338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3933566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Mapa de 1888 de la Office of Indian Affairs.</a:t>
            </a:r>
            <a:endParaRPr lang="en-US" sz="95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65B186-AFBA-E102-569B-4FBDD7636D7B}"/>
              </a:ext>
            </a:extLst>
          </p:cNvPr>
          <p:cNvSpPr txBox="1"/>
          <p:nvPr/>
        </p:nvSpPr>
        <p:spPr>
          <a:xfrm>
            <a:off x="8595360" y="22206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dirty="0">
                <a:solidFill>
                  <a:schemeClr val="bg1"/>
                </a:solidFill>
              </a:rPr>
              <a:t>15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LA ARQUITECTURA INVISIBLE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Redlining: el mapa como sentencia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463731" y="1499616"/>
            <a:ext cx="3873137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s-US" sz="1250" noProof="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Los tasadores federales calificaban los barrios por riesgo. Rojo y amarillo coincidían con alta población negra; verde, con zonas blancas. La mancha roja significaba sin hipotecas, sin seguros, sin préstamos, sin inversión pública.</a:t>
            </a:r>
          </a:p>
          <a:p>
            <a:pPr marL="0" indent="0">
              <a:lnSpc>
                <a:spcPts val="1700"/>
              </a:lnSpc>
              <a:buNone/>
            </a:pPr>
            <a:endParaRPr lang="en-US" sz="1250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r>
              <a:rPr lang="es-US" sz="1250" noProof="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“urbanismo </a:t>
            </a:r>
            <a:r>
              <a:rPr lang="es-US" sz="1250" noProof="0" dirty="0" err="1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eufemista</a:t>
            </a:r>
            <a:r>
              <a:rPr lang="es-US" sz="1250" noProof="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” no necesitó etiquetar zonas como blancas, negras o marrones. Le bastó con catalogar cada realidad racial por su segregación social y económica, la cual estaba protegida por la lógica del capitalismo financiero.</a:t>
            </a:r>
          </a:p>
          <a:p>
            <a:endParaRPr lang="es-US" sz="1250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r>
              <a:rPr lang="es-US" sz="1250" noProof="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1968: Fair </a:t>
            </a:r>
            <a:r>
              <a:rPr lang="es-US" sz="1250" noProof="0" dirty="0" err="1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Housing</a:t>
            </a:r>
            <a:r>
              <a:rPr lang="es-US" sz="1250" noProof="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s-US" sz="1250" noProof="0" dirty="0" err="1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</a:t>
            </a:r>
            <a:r>
              <a:rPr lang="es-US" sz="1250" noProof="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/ Civil </a:t>
            </a:r>
            <a:r>
              <a:rPr lang="es-US" sz="1250" noProof="0" dirty="0" err="1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Rights</a:t>
            </a:r>
            <a:r>
              <a:rPr lang="es-US" sz="1250" noProof="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s-US" sz="1250" noProof="0" dirty="0" err="1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</a:t>
            </a:r>
            <a:r>
              <a:rPr lang="es-US" sz="1250" noProof="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La práctica continuó (</a:t>
            </a:r>
            <a:r>
              <a:rPr lang="es-US" sz="1250" i="1" noProof="0" dirty="0" err="1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subprime</a:t>
            </a:r>
            <a:r>
              <a:rPr lang="es-US" sz="1250" noProof="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etc.)</a:t>
            </a:r>
          </a:p>
        </p:txBody>
      </p:sp>
      <p:sp>
        <p:nvSpPr>
          <p:cNvPr id="5" name="Text 3"/>
          <p:cNvSpPr/>
          <p:nvPr/>
        </p:nvSpPr>
        <p:spPr>
          <a:xfrm>
            <a:off x="692331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694634" y="411480"/>
            <a:ext cx="3119724" cy="3794760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1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0354" y="457200"/>
            <a:ext cx="3028284" cy="370332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4288536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Plano de Detroit, 1940 (clasificación usada por los bancos).</a:t>
            </a:r>
            <a:endParaRPr lang="en-US" sz="95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DBCBD9F-C6B4-8978-52A1-A8AEA953A8FB}"/>
              </a:ext>
            </a:extLst>
          </p:cNvPr>
          <p:cNvSpPr txBox="1"/>
          <p:nvPr/>
        </p:nvSpPr>
        <p:spPr>
          <a:xfrm>
            <a:off x="8595212" y="19396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dirty="0">
                <a:solidFill>
                  <a:schemeClr val="accent3"/>
                </a:solidFill>
              </a:rPr>
              <a:t>17</a:t>
            </a:r>
            <a:endParaRPr lang="en-US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LA ARQUITECTURA INVISIBLE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La huella todavía visible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Cuarenta años de crédito negado producen una geografía duradera: la brecha de riqueza y la segregación residencial persisten como resultado calculado, no como accidente.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3867912" y="550926"/>
            <a:ext cx="4773168" cy="3515868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1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632" y="596646"/>
            <a:ext cx="4681728" cy="3424428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4149090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Condados de EE. UU. según origen étnico o migratorio de su población.</a:t>
            </a:r>
            <a:endParaRPr lang="en-US" sz="9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GERRYMANDERING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Dibujar distritos, diluir votos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espacio también se recorta con fines políticos: la forma del distrito decide el peso del voto de una comunidad.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684414" y="411480"/>
            <a:ext cx="3140163" cy="3794760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1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0134" y="457200"/>
            <a:ext cx="3048723" cy="370332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4288536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Distritos de votación de Maryland.</a:t>
            </a:r>
            <a:endParaRPr lang="en-US" sz="95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GERRYMANDERING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La lógica en un esquema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39388"/>
            <a:ext cx="3063240" cy="28411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 la misma población y los mismos votos, tres formas de trazar los límites producen tres resultados electorales distintos.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3867912" y="523748"/>
            <a:ext cx="4773168" cy="3570224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1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632" y="569468"/>
            <a:ext cx="4681728" cy="3478784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4176268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Lógica simple de la zonificación por gerrymandering.</a:t>
            </a:r>
            <a:endParaRPr lang="en-US" sz="95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TULSA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Greenwood después de la masacre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 err="1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Segregación</a:t>
            </a: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50" dirty="0" err="1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preexistente</a:t>
            </a: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</a:p>
          <a:p>
            <a:pPr marL="0" indent="0">
              <a:lnSpc>
                <a:spcPts val="1700"/>
              </a:lnSpc>
              <a:buNone/>
            </a:pPr>
            <a:endParaRPr lang="en-US" sz="1250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1921 la masacre racial destruyó uno de los centros económicos afroamericanos más prósperos del país. </a:t>
            </a:r>
          </a:p>
          <a:p>
            <a:pPr marL="0" indent="0">
              <a:lnSpc>
                <a:spcPts val="1700"/>
              </a:lnSpc>
              <a:buNone/>
            </a:pPr>
            <a:endParaRPr lang="en-US" sz="1250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reconstrucción fue parcial y quedó a merced de la planificación posterior.</a:t>
            </a:r>
          </a:p>
          <a:p>
            <a:pPr marL="0" indent="0">
              <a:lnSpc>
                <a:spcPts val="1700"/>
              </a:lnSpc>
              <a:buNone/>
            </a:pPr>
            <a:endParaRPr lang="en-US" sz="1250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3867912" y="817378"/>
            <a:ext cx="4773168" cy="2982964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1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632" y="863098"/>
            <a:ext cx="4681728" cy="2891524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3882638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Tulsa, Oklahoma, 1951.</a:t>
            </a:r>
            <a:endParaRPr lang="en-US" sz="95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TULSA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Después llegó la autopista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s-US" sz="1250" noProof="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Renovación urbana y nuevas vías fragmentaron el barrio: lo que la violencia no borró, lo dividió la infraestructura.</a:t>
            </a:r>
          </a:p>
          <a:p>
            <a:pPr marL="0" indent="0">
              <a:lnSpc>
                <a:spcPts val="1700"/>
              </a:lnSpc>
              <a:buNone/>
            </a:pPr>
            <a:endParaRPr lang="es-US" sz="1250" noProof="0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lnSpc>
                <a:spcPts val="1700"/>
              </a:lnSpc>
              <a:buNone/>
            </a:pPr>
            <a:r>
              <a:rPr lang="es-US" sz="1250" noProof="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arquitectura como resultado y como instrumento de segregación —y concentración del capital.</a:t>
            </a:r>
          </a:p>
          <a:p>
            <a:pPr marL="0" indent="0">
              <a:lnSpc>
                <a:spcPts val="1700"/>
              </a:lnSpc>
              <a:buNone/>
            </a:pPr>
            <a:endParaRPr lang="es-US" sz="1250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lnSpc>
                <a:spcPts val="1700"/>
              </a:lnSpc>
              <a:buNone/>
            </a:pPr>
            <a:r>
              <a:rPr lang="es-US" sz="1250" noProof="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arquitectura como fosilización física, social y simbólica de un sistema social.</a:t>
            </a:r>
          </a:p>
          <a:p>
            <a:pPr marL="0" indent="0">
              <a:lnSpc>
                <a:spcPts val="1700"/>
              </a:lnSpc>
              <a:buNone/>
            </a:pPr>
            <a:endParaRPr lang="es-US" sz="1250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OU-Tulsa: 6 % de </a:t>
            </a:r>
            <a:r>
              <a:rPr lang="es-US" sz="1250" noProof="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estudiantes</a:t>
            </a: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negros</a:t>
            </a:r>
            <a:endParaRPr lang="es-US" sz="1250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lnSpc>
                <a:spcPts val="1700"/>
              </a:lnSpc>
              <a:buNone/>
            </a:pPr>
            <a:endParaRPr lang="es-US" sz="1250" noProof="0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3867912" y="1033754"/>
            <a:ext cx="4773168" cy="2550212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1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632" y="1079474"/>
            <a:ext cx="4681728" cy="2458772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3666262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Tulsa, Oklahoma, década de 1960.</a:t>
            </a:r>
          </a:p>
          <a:p>
            <a:pPr marL="0" indent="0" algn="ctr">
              <a:lnSpc>
                <a:spcPts val="1200"/>
              </a:lnSpc>
              <a:buNone/>
            </a:pPr>
            <a:r>
              <a:rPr lang="en-US" sz="950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5"/>
              </a:rPr>
              <a:t>Mapa actual</a:t>
            </a:r>
            <a:endParaRPr lang="en-US" sz="95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61D6B6-6BDC-3E80-4DCD-882CD1CB88EC}"/>
              </a:ext>
            </a:extLst>
          </p:cNvPr>
          <p:cNvSpPr txBox="1"/>
          <p:nvPr/>
        </p:nvSpPr>
        <p:spPr>
          <a:xfrm>
            <a:off x="8519160" y="22739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dirty="0">
                <a:solidFill>
                  <a:schemeClr val="accent3"/>
                </a:solidFill>
              </a:rPr>
              <a:t>21</a:t>
            </a:r>
            <a:endParaRPr lang="en-US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1A1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FC754E-AA24-625B-0AC2-1704F0B393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5CBE3062-9A94-BB86-455E-1A89E979E531}"/>
              </a:ext>
            </a:extLst>
          </p:cNvPr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The Bronx</a:t>
            </a:r>
            <a:endParaRPr lang="en-US" sz="105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ACFAA3A3-BBC8-5AF4-1070-6910CC9BBE09}"/>
              </a:ext>
            </a:extLst>
          </p:cNvPr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 err="1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Otra</a:t>
            </a: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</a:t>
            </a:r>
            <a:r>
              <a:rPr lang="en-US" sz="2100" b="1" dirty="0" err="1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pirueta</a:t>
            </a: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de la I-95</a:t>
            </a:r>
            <a:endParaRPr lang="en-US" sz="2100" dirty="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B60E5927-E8DF-843F-B2EF-864A420C21A7}"/>
              </a:ext>
            </a:extLst>
          </p:cNvPr>
          <p:cNvSpPr/>
          <p:nvPr/>
        </p:nvSpPr>
        <p:spPr>
          <a:xfrm>
            <a:off x="548640" y="1627632"/>
            <a:ext cx="2942705" cy="22677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s-US" sz="1250" noProof="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Comenzó atravesando un barrio de trabajadores blancos y se convirtió en un barrio de latinos y afroamericanos. </a:t>
            </a:r>
          </a:p>
          <a:p>
            <a:pPr marL="0" indent="0">
              <a:lnSpc>
                <a:spcPts val="1700"/>
              </a:lnSpc>
              <a:buNone/>
            </a:pPr>
            <a:endParaRPr lang="es-US" sz="1250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>
              <a:lnSpc>
                <a:spcPts val="1700"/>
              </a:lnSpc>
            </a:pPr>
            <a:r>
              <a:rPr lang="es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Problemas de salud</a:t>
            </a:r>
          </a:p>
          <a:p>
            <a:pPr marL="0" indent="0">
              <a:lnSpc>
                <a:spcPts val="1700"/>
              </a:lnSpc>
              <a:buNone/>
            </a:pPr>
            <a:endParaRPr lang="es-US" sz="1250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lnSpc>
                <a:spcPts val="1700"/>
              </a:lnSpc>
              <a:buNone/>
            </a:pPr>
            <a:r>
              <a:rPr lang="es-US" sz="1250" noProof="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Devaluación del espacio</a:t>
            </a:r>
          </a:p>
          <a:p>
            <a:pPr marL="0" indent="0">
              <a:lnSpc>
                <a:spcPts val="1700"/>
              </a:lnSpc>
              <a:buNone/>
            </a:pPr>
            <a:endParaRPr lang="es-US" sz="1250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lnSpc>
                <a:spcPts val="1700"/>
              </a:lnSpc>
              <a:buNone/>
            </a:pPr>
            <a:r>
              <a:rPr lang="es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Gravitación étnica-económica</a:t>
            </a:r>
            <a:endParaRPr lang="es-US" sz="1250" noProof="0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lnSpc>
                <a:spcPts val="1700"/>
              </a:lnSpc>
              <a:buNone/>
            </a:pPr>
            <a:endParaRPr lang="es-US" sz="1250" noProof="0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lnSpc>
                <a:spcPts val="1700"/>
              </a:lnSpc>
              <a:buNone/>
            </a:pPr>
            <a:endParaRPr lang="es-US" sz="1250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lnSpc>
                <a:spcPts val="1700"/>
              </a:lnSpc>
              <a:buNone/>
            </a:pPr>
            <a:endParaRPr lang="es-US" sz="1250" noProof="0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302D7AA6-7CAE-262C-50CC-FD306B9EF316}"/>
              </a:ext>
            </a:extLst>
          </p:cNvPr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8" name="Text 5">
            <a:extLst>
              <a:ext uri="{FF2B5EF4-FFF2-40B4-BE49-F238E27FC236}">
                <a16:creationId xmlns:a16="http://schemas.microsoft.com/office/drawing/2014/main" id="{277B2C9C-234E-7365-5BE9-E1BC7942E87A}"/>
              </a:ext>
            </a:extLst>
          </p:cNvPr>
          <p:cNvSpPr/>
          <p:nvPr/>
        </p:nvSpPr>
        <p:spPr>
          <a:xfrm>
            <a:off x="3913632" y="3666262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ct val="100000"/>
              </a:lnSpc>
            </a:pPr>
            <a:r>
              <a:rPr lang="en-US" sz="1000" dirty="0">
                <a:solidFill>
                  <a:schemeClr val="accent3"/>
                </a:solidFill>
              </a:rPr>
              <a:t>Robert Moses. The Cross Bronx Expressway (1948-1972). It was the first highway built through a crowded urban environment in the United States.</a:t>
            </a:r>
          </a:p>
          <a:p>
            <a:pPr marL="0" indent="0" algn="ctr">
              <a:lnSpc>
                <a:spcPts val="1200"/>
              </a:lnSpc>
              <a:buNone/>
            </a:pPr>
            <a:endParaRPr lang="en-US" sz="950" dirty="0">
              <a:solidFill>
                <a:schemeClr val="accent3"/>
              </a:solidFill>
            </a:endParaRPr>
          </a:p>
        </p:txBody>
      </p:sp>
      <p:pic>
        <p:nvPicPr>
          <p:cNvPr id="9" name="Picture 8" descr="The Cross Bronx Expressway was conceived by Robert Moses and built between 1948 and 1972. The first highway built through a crowded urban environment in the United States.">
            <a:extLst>
              <a:ext uri="{FF2B5EF4-FFF2-40B4-BE49-F238E27FC236}">
                <a16:creationId xmlns:a16="http://schemas.microsoft.com/office/drawing/2014/main" id="{CA150E7F-1E34-8D2A-10CB-7B9C9B42D9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2291" y="516258"/>
            <a:ext cx="4947898" cy="2937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5434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JACKSONVILLE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LaVilla, el Harlem del Sur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s-US" sz="1250" noProof="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Principal barrio afroamericano de Jacksonville: distrito comercial, centro del jazz, iglesias, escuelas y hoteles de propiedad negra.</a:t>
            </a:r>
          </a:p>
          <a:p>
            <a:pPr marL="0" indent="0">
              <a:lnSpc>
                <a:spcPts val="1700"/>
              </a:lnSpc>
              <a:buNone/>
            </a:pPr>
            <a:endParaRPr lang="es-US" sz="1250" noProof="0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r>
              <a:rPr lang="es-US" sz="1250" noProof="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Crecimiento y </a:t>
            </a:r>
            <a:r>
              <a:rPr lang="es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desarrollo urbano bajo las leyes Jim Crow (“</a:t>
            </a:r>
            <a:r>
              <a:rPr lang="en-US" sz="1250" i="1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separate but equal</a:t>
            </a:r>
            <a:r>
              <a:rPr lang="es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”?): 1860–1950.</a:t>
            </a:r>
          </a:p>
          <a:p>
            <a:endParaRPr lang="es-US" sz="1250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3867912" y="1287000"/>
            <a:ext cx="4773168" cy="2043721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1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632" y="1332720"/>
            <a:ext cx="4681728" cy="1952281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3413016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Jacksonville, Florida. Vista desde el este, orilla derecha del río Saint John.</a:t>
            </a:r>
            <a:endParaRPr lang="en-US" sz="95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82C803-940F-5CFE-BE45-9222C7867279}"/>
              </a:ext>
            </a:extLst>
          </p:cNvPr>
          <p:cNvSpPr txBox="1"/>
          <p:nvPr/>
        </p:nvSpPr>
        <p:spPr>
          <a:xfrm>
            <a:off x="8527473" y="31172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dirty="0">
                <a:solidFill>
                  <a:schemeClr val="accent3"/>
                </a:solidFill>
              </a:rPr>
              <a:t>23</a:t>
            </a:r>
            <a:endParaRPr lang="en-US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JACKSONVILLE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El barrio desde el aire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316736"/>
            <a:ext cx="3063240" cy="31638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Entre los años sesenta y setenta, la Interstate 95 y luego las conexiones con la I-10 atravesaron el barrio; grandes sectores fueron expropiados y miles de residentes desplazados.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3867912" y="946404"/>
            <a:ext cx="4773168" cy="2724912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1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632" y="992124"/>
            <a:ext cx="4681728" cy="2633472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3753612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Vista aérea de Jacksonville desde el oeste, sobre LaVilla.</a:t>
            </a:r>
            <a:endParaRPr lang="en-US" sz="95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JACKSONVILLE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El plano como prueba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316736"/>
            <a:ext cx="3063240" cy="31638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resultado fue la fragmentación física del tejido urbano y el colapso de gran parte de la economía local del barrio.</a:t>
            </a:r>
          </a:p>
          <a:p>
            <a:pPr marL="0" indent="0">
              <a:lnSpc>
                <a:spcPts val="1700"/>
              </a:lnSpc>
              <a:buNone/>
            </a:pPr>
            <a:endParaRPr lang="en-US" sz="1250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>
              <a:lnSpc>
                <a:spcPts val="1700"/>
              </a:lnSpc>
            </a:pPr>
            <a:r>
              <a:rPr lang="es-US" sz="1200" dirty="0">
                <a:solidFill>
                  <a:schemeClr val="accent3"/>
                </a:solidFill>
              </a:rPr>
              <a:t>En 2023. Departamento de Justicia acuerdo con Ameris Bank por </a:t>
            </a:r>
            <a:r>
              <a:rPr lang="es-US" sz="1200" i="1" dirty="0" err="1">
                <a:solidFill>
                  <a:schemeClr val="accent3"/>
                </a:solidFill>
              </a:rPr>
              <a:t>redlining</a:t>
            </a:r>
            <a:r>
              <a:rPr lang="es-US" sz="1200" i="1" dirty="0">
                <a:solidFill>
                  <a:schemeClr val="accent3"/>
                </a:solidFill>
              </a:rPr>
              <a:t>. </a:t>
            </a:r>
            <a:r>
              <a:rPr lang="es-US" sz="1200" dirty="0">
                <a:solidFill>
                  <a:schemeClr val="accent3"/>
                </a:solidFill>
              </a:rPr>
              <a:t>Barrios afectados: los mismos clasificados como áreas de riesgo por los mapas de los años 1930. 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3867912" y="1045891"/>
            <a:ext cx="4773168" cy="2525939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1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632" y="1091611"/>
            <a:ext cx="4681728" cy="2434499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3654125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Plano del centro de Jacksonville, Florida.</a:t>
            </a:r>
            <a:endParaRPr lang="en-US" sz="95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1A1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286535-F1A2-BADC-04A1-C6E6E7AC38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7FB2E0FE-1ED7-D762-8025-D36D39F5204F}"/>
              </a:ext>
            </a:extLst>
          </p:cNvPr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JACKSONVILLE</a:t>
            </a:r>
            <a:endParaRPr lang="en-US" sz="105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4AD337DA-51DC-DA12-4731-4ED98C7A2EDD}"/>
              </a:ext>
            </a:extLst>
          </p:cNvPr>
          <p:cNvSpPr/>
          <p:nvPr/>
        </p:nvSpPr>
        <p:spPr>
          <a:xfrm>
            <a:off x="548639" y="804672"/>
            <a:ext cx="3938451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¿</a:t>
            </a:r>
            <a:r>
              <a:rPr lang="es-US" sz="2100" b="1" noProof="0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Discriminación</a:t>
            </a: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</a:t>
            </a:r>
            <a:r>
              <a:rPr lang="es-US" sz="2100" b="1" noProof="0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positiva</a:t>
            </a: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?</a:t>
            </a:r>
            <a:endParaRPr lang="en-US" sz="2100" dirty="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A9199EC9-0BDB-B98E-DC09-73C9353632B6}"/>
              </a:ext>
            </a:extLst>
          </p:cNvPr>
          <p:cNvSpPr/>
          <p:nvPr/>
        </p:nvSpPr>
        <p:spPr>
          <a:xfrm>
            <a:off x="548640" y="1316736"/>
            <a:ext cx="3063240" cy="31638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endParaRPr lang="en-US" sz="1250" dirty="0">
              <a:solidFill>
                <a:schemeClr val="accent3"/>
              </a:solidFill>
            </a:endParaRPr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F5BD7861-14CC-363D-78CA-B89658939079}"/>
              </a:ext>
            </a:extLst>
          </p:cNvPr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8" name="Text 5">
            <a:extLst>
              <a:ext uri="{FF2B5EF4-FFF2-40B4-BE49-F238E27FC236}">
                <a16:creationId xmlns:a16="http://schemas.microsoft.com/office/drawing/2014/main" id="{ECC406A0-4A01-4896-4344-065572CFB4FD}"/>
              </a:ext>
            </a:extLst>
          </p:cNvPr>
          <p:cNvSpPr/>
          <p:nvPr/>
        </p:nvSpPr>
        <p:spPr>
          <a:xfrm>
            <a:off x="5908500" y="2504642"/>
            <a:ext cx="2630859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000" dirty="0">
                <a:solidFill>
                  <a:schemeClr val="accent3"/>
                </a:solidFill>
              </a:rPr>
              <a:t>Edward Waters College in Jacksonville, 1900/2021 </a:t>
            </a:r>
          </a:p>
        </p:txBody>
      </p:sp>
      <p:pic>
        <p:nvPicPr>
          <p:cNvPr id="9" name="Picture 8" descr="An undated photograph shows the early construction of the Edward Waters College campus in Jacksonville.">
            <a:extLst>
              <a:ext uri="{FF2B5EF4-FFF2-40B4-BE49-F238E27FC236}">
                <a16:creationId xmlns:a16="http://schemas.microsoft.com/office/drawing/2014/main" id="{9B3BC68F-B3FF-1612-5F2B-DEE1654754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5405" y="131046"/>
            <a:ext cx="3063240" cy="2302072"/>
          </a:xfrm>
          <a:prstGeom prst="rect">
            <a:avLst/>
          </a:prstGeom>
        </p:spPr>
      </p:pic>
      <p:pic>
        <p:nvPicPr>
          <p:cNvPr id="10" name="Picture 9" descr="Jacksonville Shooter Visited Edward Waters Univerity Before Racist Mass ...">
            <a:extLst>
              <a:ext uri="{FF2B5EF4-FFF2-40B4-BE49-F238E27FC236}">
                <a16:creationId xmlns:a16="http://schemas.microsoft.com/office/drawing/2014/main" id="{44BC6BBD-DB8C-6F68-0881-82ACFB8E5F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9216" y="2710382"/>
            <a:ext cx="3069429" cy="230207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BAFB073-E534-44B8-E49B-BD7131D602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462" y="1375618"/>
            <a:ext cx="5284645" cy="3046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3200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1A1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C3B34E-5D6B-9362-707C-9DDA771619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52FE38E7-2A2F-E818-2550-C35231318822}"/>
              </a:ext>
            </a:extLst>
          </p:cNvPr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JACKSONVILLE</a:t>
            </a:r>
            <a:endParaRPr lang="en-US" sz="105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3D0A4B64-7340-1C7A-9836-167EFB73F83C}"/>
              </a:ext>
            </a:extLst>
          </p:cNvPr>
          <p:cNvSpPr/>
          <p:nvPr/>
        </p:nvSpPr>
        <p:spPr>
          <a:xfrm>
            <a:off x="2460566" y="356616"/>
            <a:ext cx="3938451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endParaRPr lang="en-US" sz="2100" dirty="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2AB2EB12-41BC-1B54-F30A-11D0DA8A13DD}"/>
              </a:ext>
            </a:extLst>
          </p:cNvPr>
          <p:cNvSpPr/>
          <p:nvPr/>
        </p:nvSpPr>
        <p:spPr>
          <a:xfrm>
            <a:off x="548640" y="1316736"/>
            <a:ext cx="3063240" cy="31638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endParaRPr lang="en-US" sz="1250" dirty="0">
              <a:solidFill>
                <a:schemeClr val="accent3"/>
              </a:solidFill>
            </a:endParaRPr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E5E4DDE6-6A8B-D9A0-C779-6DF58475ED78}"/>
              </a:ext>
            </a:extLst>
          </p:cNvPr>
          <p:cNvSpPr/>
          <p:nvPr/>
        </p:nvSpPr>
        <p:spPr>
          <a:xfrm>
            <a:off x="548640" y="4733945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8" name="Text 5">
            <a:extLst>
              <a:ext uri="{FF2B5EF4-FFF2-40B4-BE49-F238E27FC236}">
                <a16:creationId xmlns:a16="http://schemas.microsoft.com/office/drawing/2014/main" id="{69D66D78-B404-101B-F19D-FBC3F8DD4B7F}"/>
              </a:ext>
            </a:extLst>
          </p:cNvPr>
          <p:cNvSpPr/>
          <p:nvPr/>
        </p:nvSpPr>
        <p:spPr>
          <a:xfrm>
            <a:off x="4966390" y="4209319"/>
            <a:ext cx="2630859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s-US" sz="1000" noProof="0" dirty="0">
                <a:solidFill>
                  <a:schemeClr val="accent3"/>
                </a:solidFill>
              </a:rPr>
              <a:t>Jacksonville </a:t>
            </a:r>
            <a:r>
              <a:rPr lang="es-US" sz="1000" noProof="0" dirty="0" err="1">
                <a:solidFill>
                  <a:schemeClr val="accent3"/>
                </a:solidFill>
              </a:rPr>
              <a:t>redlining</a:t>
            </a:r>
            <a:r>
              <a:rPr lang="es-US" sz="1000" noProof="0" dirty="0">
                <a:solidFill>
                  <a:schemeClr val="accent3"/>
                </a:solidFill>
              </a:rPr>
              <a:t> y los </a:t>
            </a:r>
            <a:r>
              <a:rPr lang="es-US" sz="1000" noProof="0" dirty="0" err="1">
                <a:solidFill>
                  <a:schemeClr val="accent3"/>
                </a:solidFill>
              </a:rPr>
              <a:t>districtos</a:t>
            </a:r>
            <a:r>
              <a:rPr lang="es-US" sz="1000" noProof="0" dirty="0">
                <a:solidFill>
                  <a:schemeClr val="accent3"/>
                </a:solidFill>
              </a:rPr>
              <a:t> actuales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5D29127-C7EA-24C3-C9BD-810AAEAADB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1492" y="1047325"/>
            <a:ext cx="5422290" cy="3048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1EB9FDF-5715-7CBF-D55E-A93120FF2ED2}"/>
              </a:ext>
            </a:extLst>
          </p:cNvPr>
          <p:cNvSpPr txBox="1"/>
          <p:nvPr/>
        </p:nvSpPr>
        <p:spPr>
          <a:xfrm>
            <a:off x="292718" y="832104"/>
            <a:ext cx="271371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chemeClr val="bg2"/>
                </a:solidFill>
              </a:rPr>
              <a:t>Debido al </a:t>
            </a:r>
            <a:r>
              <a:rPr lang="en-US" i="1" noProof="0" dirty="0">
                <a:solidFill>
                  <a:schemeClr val="bg2"/>
                </a:solidFill>
              </a:rPr>
              <a:t>redlining</a:t>
            </a:r>
            <a:r>
              <a:rPr lang="es-ES" dirty="0">
                <a:solidFill>
                  <a:schemeClr val="bg2"/>
                </a:solidFill>
              </a:rPr>
              <a:t> y a la zonificación, las industrias fueron desplazada hacia los barrios negros.</a:t>
            </a:r>
          </a:p>
          <a:p>
            <a:endParaRPr lang="es-ES" dirty="0">
              <a:solidFill>
                <a:schemeClr val="bg2"/>
              </a:solidFill>
            </a:endParaRPr>
          </a:p>
          <a:p>
            <a:r>
              <a:rPr lang="es-ES" dirty="0">
                <a:solidFill>
                  <a:schemeClr val="bg2"/>
                </a:solidFill>
              </a:rPr>
              <a:t>Industria y comercio (1880-1950): Mayoría afroamericana; centro de minorías </a:t>
            </a:r>
            <a:r>
              <a:rPr lang="es-US" noProof="0" dirty="0">
                <a:solidFill>
                  <a:schemeClr val="bg2"/>
                </a:solidFill>
              </a:rPr>
              <a:t>sirias</a:t>
            </a:r>
            <a:r>
              <a:rPr lang="en-US" dirty="0">
                <a:solidFill>
                  <a:schemeClr val="bg2"/>
                </a:solidFill>
              </a:rPr>
              <a:t>, </a:t>
            </a:r>
            <a:r>
              <a:rPr lang="es-US" noProof="0" dirty="0">
                <a:solidFill>
                  <a:schemeClr val="bg2"/>
                </a:solidFill>
              </a:rPr>
              <a:t>palestinas</a:t>
            </a:r>
            <a:r>
              <a:rPr lang="en-US" dirty="0">
                <a:solidFill>
                  <a:schemeClr val="bg2"/>
                </a:solidFill>
              </a:rPr>
              <a:t>, </a:t>
            </a:r>
            <a:r>
              <a:rPr lang="es-US" noProof="0" dirty="0">
                <a:solidFill>
                  <a:schemeClr val="bg2"/>
                </a:solidFill>
              </a:rPr>
              <a:t>griegas</a:t>
            </a:r>
            <a:r>
              <a:rPr lang="en-US" dirty="0">
                <a:solidFill>
                  <a:schemeClr val="bg2"/>
                </a:solidFill>
              </a:rPr>
              <a:t> y </a:t>
            </a:r>
            <a:r>
              <a:rPr lang="es-US" noProof="0" dirty="0">
                <a:solidFill>
                  <a:schemeClr val="bg2"/>
                </a:solidFill>
              </a:rPr>
              <a:t>judías</a:t>
            </a:r>
            <a:r>
              <a:rPr lang="en-US" dirty="0">
                <a:solidFill>
                  <a:schemeClr val="bg2"/>
                </a:solidFill>
              </a:rPr>
              <a:t>. </a:t>
            </a:r>
            <a:endParaRPr lang="es-ES" dirty="0">
              <a:solidFill>
                <a:schemeClr val="bg2"/>
              </a:solidFill>
            </a:endParaRPr>
          </a:p>
          <a:p>
            <a:endParaRPr lang="es-ES" dirty="0">
              <a:solidFill>
                <a:schemeClr val="bg2"/>
              </a:solidFill>
            </a:endParaRPr>
          </a:p>
          <a:p>
            <a:r>
              <a:rPr lang="es-ES" dirty="0">
                <a:solidFill>
                  <a:schemeClr val="bg2"/>
                </a:solidFill>
              </a:rPr>
              <a:t>1901-1950: PS y PC, </a:t>
            </a:r>
            <a:r>
              <a:rPr lang="es-ES" dirty="0" err="1">
                <a:solidFill>
                  <a:schemeClr val="bg2"/>
                </a:solidFill>
              </a:rPr>
              <a:t>Wards</a:t>
            </a:r>
            <a:r>
              <a:rPr lang="es-ES" dirty="0">
                <a:solidFill>
                  <a:schemeClr val="bg2"/>
                </a:solidFill>
              </a:rPr>
              <a:t> 5-7</a:t>
            </a:r>
            <a:endParaRPr lang="en-US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5246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OVERTOWN, MIAMI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Dos autopistas sobre un barrio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Interstate 95 y la Dolphin Expressway se trazaron atravesando directamente Overtown, reproduciendo el patrón de convergencia vial visto en LaVilla.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394905" y="411480"/>
            <a:ext cx="3719182" cy="3794760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2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0625" y="457200"/>
            <a:ext cx="3627742" cy="370332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4288536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Miami, Florida. Trazado de autopistas.</a:t>
            </a:r>
            <a:endParaRPr lang="en-US" sz="95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3CA3C4-BD93-52C4-14A2-DEA99846A25B}"/>
              </a:ext>
            </a:extLst>
          </p:cNvPr>
          <p:cNvSpPr txBox="1"/>
          <p:nvPr/>
        </p:nvSpPr>
        <p:spPr>
          <a:xfrm>
            <a:off x="8534400" y="27016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dirty="0">
                <a:solidFill>
                  <a:schemeClr val="accent3"/>
                </a:solidFill>
              </a:rPr>
              <a:t>28</a:t>
            </a:r>
            <a:endParaRPr lang="en-US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OVERTOWN, MIAMI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Miami reorganizada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316736"/>
            <a:ext cx="3063240" cy="31638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barrio era el principal centro cultural y económico afroamericano de la ciudad, también llamado «Harlem del Sur».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392053" y="411480"/>
            <a:ext cx="3724886" cy="3794760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2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7773" y="457200"/>
            <a:ext cx="3633446" cy="370332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4288536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Miami, Florida.</a:t>
            </a:r>
            <a:endParaRPr lang="en-US" sz="95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OVERTOWN, MIAMI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10.000 desplazados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316736"/>
            <a:ext cx="3063240" cy="31638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intervención vial desplazó a unos 10.000 residentes y borró cientos de negocios de propiedad afroamericana junto con uno de los centros culturales más relevantes de Florida.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3867912" y="905139"/>
            <a:ext cx="4773168" cy="2807442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2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632" y="950859"/>
            <a:ext cx="4681728" cy="2716002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3794877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Overtown, Miami, Florida.</a:t>
            </a:r>
            <a:endParaRPr lang="en-US" sz="95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NUEVA ORLEANS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Claiborne Avenue, eje de Tremé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avenida era el corredor económico y social del barrio histórico de Tremé, con comercios y espacio público a la sombra de sus robles.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3867912" y="501033"/>
            <a:ext cx="4773168" cy="3615655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2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632" y="546753"/>
            <a:ext cx="4681728" cy="3524215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4198983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Nueva Orleans, Luisiana.</a:t>
            </a:r>
            <a:endParaRPr lang="en-US" sz="95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NUEVA ORLEANS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Existía otro trazado posible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Había un corredor ferroviario cercano, pero las autoridades eligieron levantar el viaducto sobre la avenida principal: destrucción del comercio, pérdida del espacio público y división permanente del barrio.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973622" y="411480"/>
            <a:ext cx="2561747" cy="3794760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2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9342" y="457200"/>
            <a:ext cx="2470307" cy="370332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4288536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Nueva Orleans, Luisiana.</a:t>
            </a:r>
            <a:endParaRPr lang="en-US" sz="95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9B01AF3-B0EA-3311-DF9E-A2E9BFE730BA}"/>
              </a:ext>
            </a:extLst>
          </p:cNvPr>
          <p:cNvSpPr txBox="1"/>
          <p:nvPr/>
        </p:nvSpPr>
        <p:spPr>
          <a:xfrm>
            <a:off x="8465127" y="38100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dirty="0">
                <a:solidFill>
                  <a:schemeClr val="accent3"/>
                </a:solidFill>
              </a:rPr>
              <a:t>32</a:t>
            </a:r>
            <a:endParaRPr lang="en-US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DETROIT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Black Bottom y Paradise Valley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Chrysler Freeway (I-75) y los proyectos de renovación urbana destruyeron el principal centro comercial y cultural afroamericano de la ciudad: más de 100.000 desplazados y cientos de negocios, clubes de jazz y hoteles desaparecidos.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374751" y="411480"/>
            <a:ext cx="3759490" cy="3794760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2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0471" y="457200"/>
            <a:ext cx="3668050" cy="370332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4288536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Detroit, Michigan.</a:t>
            </a:r>
            <a:endParaRPr lang="en-US" sz="95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C351000-7CD3-3161-1CE5-014DFC9F75AE}"/>
              </a:ext>
            </a:extLst>
          </p:cNvPr>
          <p:cNvSpPr txBox="1"/>
          <p:nvPr/>
        </p:nvSpPr>
        <p:spPr>
          <a:xfrm>
            <a:off x="8492836" y="374073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dirty="0">
                <a:solidFill>
                  <a:schemeClr val="accent3"/>
                </a:solidFill>
              </a:rPr>
              <a:t>33</a:t>
            </a:r>
            <a:endParaRPr lang="en-US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RONDO Y HAYTI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Rondo partido por la I-94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Entre 1956 y 1968 la Interstate 94 demolió unas 600 viviendas y 300 negocios y desplazó a cerca de 7.000 personas, desintegrando la principal comunidad afroamericana de Minnesota.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3867912" y="1034186"/>
            <a:ext cx="4773168" cy="2549347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2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632" y="1079906"/>
            <a:ext cx="4681728" cy="2457907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3665830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Trazado de la Interstate 94 en Saint Paul, Minnesota, 1956–1968.</a:t>
            </a:r>
            <a:endParaRPr lang="en-US" sz="95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730A447-F2F1-D41B-96E4-9016A287F7C1}"/>
              </a:ext>
            </a:extLst>
          </p:cNvPr>
          <p:cNvSpPr txBox="1"/>
          <p:nvPr/>
        </p:nvSpPr>
        <p:spPr>
          <a:xfrm>
            <a:off x="8641080" y="145473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dirty="0">
                <a:solidFill>
                  <a:schemeClr val="accent3"/>
                </a:solidFill>
              </a:rPr>
              <a:t>34</a:t>
            </a:r>
            <a:endParaRPr lang="en-US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RONDO Y HAYTI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Hayti, antes y después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316736"/>
            <a:ext cx="3063240" cy="31638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Durham Freeway (NC 147) atravesó en los años sesenta uno de los distritos empresariales afroamericanos más importantes del sur de Estados Unidos.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461986" y="411480"/>
            <a:ext cx="3585020" cy="3794760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2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7706" y="457200"/>
            <a:ext cx="3493580" cy="370332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4288536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Durham, Carolina del Norte. Barrio Hayti, antes y después de 1970.</a:t>
            </a:r>
            <a:endParaRPr lang="en-US" sz="95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9A5C9C8-0E41-AFAB-DBD2-8BA4BBD39BB0}"/>
              </a:ext>
            </a:extLst>
          </p:cNvPr>
          <p:cNvSpPr txBox="1"/>
          <p:nvPr/>
        </p:nvSpPr>
        <p:spPr>
          <a:xfrm>
            <a:off x="9663545" y="225028"/>
            <a:ext cx="531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5C71004-E6B1-8D87-4B97-791ED248670A}"/>
              </a:ext>
            </a:extLst>
          </p:cNvPr>
          <p:cNvSpPr txBox="1"/>
          <p:nvPr/>
        </p:nvSpPr>
        <p:spPr>
          <a:xfrm>
            <a:off x="8595360" y="211173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dirty="0">
                <a:solidFill>
                  <a:schemeClr val="accent3"/>
                </a:solidFill>
              </a:rPr>
              <a:t>35</a:t>
            </a:r>
            <a:endParaRPr lang="en-US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REPARACIÓN URBANA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Reconectar la ciudad partida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Ciudades como Saint Paul, Syracuse, Rochester, Jacksonville y Nueva Orleans impulsan hoy proyectos para eliminar, soterrar o rediseñar estas autopistas y reparar parte del daño histórico.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357116" y="411480"/>
            <a:ext cx="3794760" cy="3794760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2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2836" y="457200"/>
            <a:ext cx="3703320" cy="370332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4288536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Proyecto de reconexión urbana de Saint Paul, Minnesota.</a:t>
            </a:r>
            <a:endParaRPr lang="en-US" sz="95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98911D-68ED-6737-A5D4-B7768F761109}"/>
              </a:ext>
            </a:extLst>
          </p:cNvPr>
          <p:cNvSpPr txBox="1"/>
          <p:nvPr/>
        </p:nvSpPr>
        <p:spPr>
          <a:xfrm>
            <a:off x="8394321" y="1644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dirty="0">
                <a:solidFill>
                  <a:schemeClr val="accent3"/>
                </a:solidFill>
              </a:rPr>
              <a:t>36</a:t>
            </a:r>
            <a:endParaRPr lang="en-US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1A1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74A4085-A948-6D2A-CB0D-035705CDCC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90CE0ECB-2A69-D3F3-4606-7006C51EA7EF}"/>
              </a:ext>
            </a:extLst>
          </p:cNvPr>
          <p:cNvSpPr/>
          <p:nvPr/>
        </p:nvSpPr>
        <p:spPr>
          <a:xfrm>
            <a:off x="470139" y="330421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s-US" sz="1050" b="1" kern="0" spc="150" dirty="0">
                <a:solidFill>
                  <a:srgbClr val="D98F5C"/>
                </a:solidFill>
                <a:latin typeface="Trebuchet MS" pitchFamily="34" charset="0"/>
              </a:rPr>
              <a:t>Raza y arquitectura</a:t>
            </a:r>
            <a:endParaRPr lang="en-US" sz="105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B54E43CE-45E7-9C5A-936E-0DB401BB6CA2}"/>
              </a:ext>
            </a:extLst>
          </p:cNvPr>
          <p:cNvSpPr/>
          <p:nvPr/>
        </p:nvSpPr>
        <p:spPr>
          <a:xfrm>
            <a:off x="463483" y="674830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La </a:t>
            </a:r>
            <a:r>
              <a:rPr lang="en-US" sz="2100" b="1" dirty="0" err="1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arquitectura</a:t>
            </a: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</a:t>
            </a:r>
            <a:r>
              <a:rPr lang="en-US" sz="2100" b="1" dirty="0" err="1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fascista</a:t>
            </a:r>
            <a:endParaRPr lang="en-US" sz="2100" dirty="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E7B8E738-24AC-E7A1-8904-8C18206D8052}"/>
              </a:ext>
            </a:extLst>
          </p:cNvPr>
          <p:cNvSpPr/>
          <p:nvPr/>
        </p:nvSpPr>
        <p:spPr>
          <a:xfrm>
            <a:off x="470139" y="1157009"/>
            <a:ext cx="2906782" cy="36179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Para Hitler, el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techo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plano de la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arquitectura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moderna era oriental,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semita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y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bolchevique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. </a:t>
            </a:r>
          </a:p>
          <a:p>
            <a:endParaRPr lang="en-US" sz="14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Paul Schultze-Naumburg lo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definió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como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“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techo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plano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judeobolchevique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”. La “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arquitectura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verdadera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”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debía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nacer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de la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sangre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y el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suelo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(</a:t>
            </a:r>
            <a:r>
              <a:rPr lang="en-US" sz="1400" i="1" dirty="0">
                <a:solidFill>
                  <a:schemeClr val="bg2">
                    <a:lumMod val="75000"/>
                  </a:schemeClr>
                </a:solidFill>
              </a:rPr>
              <a:t>Blut und Boden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) de un pueblo.</a:t>
            </a:r>
          </a:p>
          <a:p>
            <a:endParaRPr lang="en-US" sz="14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La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discusión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ha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vuelto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con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AfD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en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Alemania y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los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supremacistas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en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Estados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Unidos.</a:t>
            </a:r>
          </a:p>
          <a:p>
            <a:endParaRPr lang="en-US" sz="14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sz="1400" i="1" dirty="0" err="1">
                <a:solidFill>
                  <a:schemeClr val="bg2">
                    <a:lumMod val="75000"/>
                  </a:schemeClr>
                </a:solidFill>
              </a:rPr>
              <a:t>Contraterritorialización</a:t>
            </a:r>
            <a:r>
              <a:rPr lang="en-US" sz="1400" i="1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de extrema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derecha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grupos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neonazis</a:t>
            </a:r>
            <a:r>
              <a:rPr lang="en-US" sz="1400" dirty="0">
                <a:solidFill>
                  <a:schemeClr val="bg2">
                    <a:lumMod val="75000"/>
                  </a:schemeClr>
                </a:solidFill>
              </a:rPr>
              <a:t> y </a:t>
            </a:r>
            <a:r>
              <a:rPr lang="en-US" sz="1400" dirty="0" err="1">
                <a:solidFill>
                  <a:schemeClr val="bg2">
                    <a:lumMod val="75000"/>
                  </a:schemeClr>
                </a:solidFill>
              </a:rPr>
              <a:t>antiinmigrantes</a:t>
            </a:r>
            <a:endParaRPr lang="en-US" sz="125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C3CD660D-8043-1704-DF99-734B9E43D551}"/>
              </a:ext>
            </a:extLst>
          </p:cNvPr>
          <p:cNvSpPr/>
          <p:nvPr/>
        </p:nvSpPr>
        <p:spPr>
          <a:xfrm>
            <a:off x="3432488" y="4885733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850" dirty="0"/>
          </a:p>
        </p:txBody>
      </p:sp>
      <p:sp>
        <p:nvSpPr>
          <p:cNvPr id="8" name="Text 5">
            <a:extLst>
              <a:ext uri="{FF2B5EF4-FFF2-40B4-BE49-F238E27FC236}">
                <a16:creationId xmlns:a16="http://schemas.microsoft.com/office/drawing/2014/main" id="{A213EDA5-254F-763A-714F-05937DF6CA6E}"/>
              </a:ext>
            </a:extLst>
          </p:cNvPr>
          <p:cNvSpPr/>
          <p:nvPr/>
        </p:nvSpPr>
        <p:spPr>
          <a:xfrm>
            <a:off x="4697715" y="4768722"/>
            <a:ext cx="46817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1000" dirty="0">
                <a:solidFill>
                  <a:schemeClr val="bg2">
                    <a:lumMod val="75000"/>
                  </a:schemeClr>
                </a:solidFill>
              </a:rPr>
              <a:t>Palazzo della </a:t>
            </a:r>
            <a:r>
              <a:rPr lang="en-US" sz="1000" dirty="0" err="1">
                <a:solidFill>
                  <a:schemeClr val="bg2">
                    <a:lumMod val="75000"/>
                  </a:schemeClr>
                </a:solidFill>
              </a:rPr>
              <a:t>Civiltá</a:t>
            </a:r>
            <a:r>
              <a:rPr lang="en-US" sz="1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000" dirty="0" err="1">
                <a:solidFill>
                  <a:schemeClr val="bg2">
                    <a:lumMod val="75000"/>
                  </a:schemeClr>
                </a:solidFill>
              </a:rPr>
              <a:t>Italiana</a:t>
            </a:r>
            <a:r>
              <a:rPr lang="en-US" sz="1000" dirty="0">
                <a:solidFill>
                  <a:schemeClr val="bg2">
                    <a:lumMod val="75000"/>
                  </a:schemeClr>
                </a:solidFill>
              </a:rPr>
              <a:t>, 1940. Bruno Ernesto La Padula</a:t>
            </a:r>
            <a:endParaRPr lang="en-US" sz="95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4084645-1967-B2A5-FECC-2A2AC429CE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9846" y="108175"/>
            <a:ext cx="3457467" cy="23044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D0EADE1-0851-89D4-7ADA-08C1E64978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09846" y="2432530"/>
            <a:ext cx="3463997" cy="2309331"/>
          </a:xfrm>
          <a:prstGeom prst="rect">
            <a:avLst/>
          </a:prstGeom>
        </p:spPr>
      </p:pic>
      <p:sp>
        <p:nvSpPr>
          <p:cNvPr id="14" name="Text 5">
            <a:extLst>
              <a:ext uri="{FF2B5EF4-FFF2-40B4-BE49-F238E27FC236}">
                <a16:creationId xmlns:a16="http://schemas.microsoft.com/office/drawing/2014/main" id="{5C42A09C-A85A-047C-7187-C299AD6E9A96}"/>
              </a:ext>
            </a:extLst>
          </p:cNvPr>
          <p:cNvSpPr/>
          <p:nvPr/>
        </p:nvSpPr>
        <p:spPr>
          <a:xfrm>
            <a:off x="3432488" y="4093268"/>
            <a:ext cx="1825405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1000" i="1" dirty="0">
                <a:solidFill>
                  <a:schemeClr val="bg2">
                    <a:lumMod val="75000"/>
                  </a:schemeClr>
                </a:solidFill>
              </a:rPr>
              <a:t>Arte y raza</a:t>
            </a:r>
            <a:r>
              <a:rPr lang="en-US" sz="1000" dirty="0">
                <a:solidFill>
                  <a:schemeClr val="bg2">
                    <a:lumMod val="75000"/>
                  </a:schemeClr>
                </a:solidFill>
              </a:rPr>
              <a:t> (1928), Paul Schultze-Naumburg.</a:t>
            </a:r>
            <a:endParaRPr lang="en-US" sz="95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6" name="Text 5">
            <a:extLst>
              <a:ext uri="{FF2B5EF4-FFF2-40B4-BE49-F238E27FC236}">
                <a16:creationId xmlns:a16="http://schemas.microsoft.com/office/drawing/2014/main" id="{0B6D3A2B-B54E-6F69-D5BB-ADE6DEC4E7D1}"/>
              </a:ext>
            </a:extLst>
          </p:cNvPr>
          <p:cNvSpPr/>
          <p:nvPr/>
        </p:nvSpPr>
        <p:spPr>
          <a:xfrm>
            <a:off x="5875238" y="2256420"/>
            <a:ext cx="46817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1000" dirty="0">
                <a:solidFill>
                  <a:schemeClr val="bg2">
                    <a:lumMod val="75000"/>
                  </a:schemeClr>
                </a:solidFill>
              </a:rPr>
              <a:t>Bauhaus, Dessau</a:t>
            </a:r>
            <a:endParaRPr lang="en-US" sz="95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0FC4872-C745-2BA6-888F-EB94AA7C6E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26723" y="1601696"/>
            <a:ext cx="1671989" cy="2406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1320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ARGENTINA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548640" y="804672"/>
            <a:ext cx="30632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1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«Acá los negros somos nosotros»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548640" y="1627632"/>
            <a:ext cx="3063240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Mohamed Alí, en su visita a Argentina en noviembre de 1971, preguntó dónde estaban los negros. La respuesta sindical señaló a los «cabecitas negras»: donde la discriminación dominante es de clase, la autopista no se desvía hacia la prosperidad negra, se tiende sobre la pobreza, como en la Villa 31.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Jorge Majfud, «Segregación urbana y arquitectónica»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328184" y="411480"/>
            <a:ext cx="3852624" cy="3794760"/>
          </a:xfrm>
          <a:prstGeom prst="rect">
            <a:avLst/>
          </a:prstGeom>
          <a:solidFill>
            <a:srgbClr val="3A383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mg/2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3904" y="457200"/>
            <a:ext cx="3761184" cy="370332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913632" y="4288536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Buenos Aires, noviembre de 1971.</a:t>
            </a:r>
            <a:endParaRPr lang="en-US" sz="95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1A1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88F727-F538-A7A2-350D-F9E887352A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CAA38706-2A1C-4B41-3D77-227AA2B75D19}"/>
              </a:ext>
            </a:extLst>
          </p:cNvPr>
          <p:cNvSpPr/>
          <p:nvPr/>
        </p:nvSpPr>
        <p:spPr>
          <a:xfrm>
            <a:off x="548640" y="457200"/>
            <a:ext cx="3063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50" dirty="0">
                <a:solidFill>
                  <a:srgbClr val="D98F5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Smart cities</a:t>
            </a:r>
            <a:endParaRPr lang="en-US" sz="105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E9F1A52D-AD34-9097-51B2-EED87BCF5DA9}"/>
              </a:ext>
            </a:extLst>
          </p:cNvPr>
          <p:cNvSpPr/>
          <p:nvPr/>
        </p:nvSpPr>
        <p:spPr>
          <a:xfrm>
            <a:off x="456507" y="804672"/>
            <a:ext cx="3732415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400" b="1" dirty="0" err="1">
                <a:solidFill>
                  <a:schemeClr val="bg1"/>
                </a:solidFill>
              </a:rPr>
              <a:t>Ciudadanía</a:t>
            </a:r>
            <a:r>
              <a:rPr lang="en-US" sz="2400" b="1" dirty="0">
                <a:solidFill>
                  <a:schemeClr val="bg1"/>
                </a:solidFill>
              </a:rPr>
              <a:t> o </a:t>
            </a:r>
            <a:r>
              <a:rPr lang="en-US" sz="2400" b="1" dirty="0" err="1">
                <a:solidFill>
                  <a:schemeClr val="bg1"/>
                </a:solidFill>
              </a:rPr>
              <a:t>suscripción</a:t>
            </a:r>
            <a:r>
              <a:rPr lang="en-US" sz="2400" b="1" dirty="0">
                <a:solidFill>
                  <a:schemeClr val="bg1"/>
                </a:solidFill>
              </a:rPr>
              <a:t>: la </a:t>
            </a:r>
            <a:r>
              <a:rPr lang="en-US" sz="2400" b="1" dirty="0" err="1">
                <a:solidFill>
                  <a:schemeClr val="bg1"/>
                </a:solidFill>
              </a:rPr>
              <a:t>nueva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segregación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8D599466-9FE6-DF6D-E8A4-8E22E734A08F}"/>
              </a:ext>
            </a:extLst>
          </p:cNvPr>
          <p:cNvSpPr/>
          <p:nvPr/>
        </p:nvSpPr>
        <p:spPr>
          <a:xfrm>
            <a:off x="456507" y="1661200"/>
            <a:ext cx="3635433" cy="2852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700"/>
              </a:lnSpc>
            </a:pPr>
            <a:r>
              <a:rPr lang="es-US" sz="1250" dirty="0">
                <a:solidFill>
                  <a:schemeClr val="accent3"/>
                </a:solidFill>
              </a:rPr>
              <a:t>Vuelta al </a:t>
            </a:r>
            <a:r>
              <a:rPr lang="es-US" sz="1250" dirty="0" err="1">
                <a:solidFill>
                  <a:schemeClr val="accent3"/>
                </a:solidFill>
              </a:rPr>
              <a:t>Neofeudalismo</a:t>
            </a:r>
            <a:r>
              <a:rPr lang="es-US" sz="1250" dirty="0">
                <a:solidFill>
                  <a:schemeClr val="accent3"/>
                </a:solidFill>
              </a:rPr>
              <a:t> y a la segregación racial “</a:t>
            </a:r>
            <a:r>
              <a:rPr lang="es-US" sz="1250" dirty="0">
                <a:solidFill>
                  <a:schemeClr val="accent3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Nos vamos a Uruguay a mejorar la raza</a:t>
            </a:r>
            <a:r>
              <a:rPr lang="es-US" sz="1250" dirty="0">
                <a:solidFill>
                  <a:schemeClr val="accent3"/>
                </a:solidFill>
              </a:rPr>
              <a:t>”</a:t>
            </a:r>
          </a:p>
          <a:p>
            <a:pPr>
              <a:lnSpc>
                <a:spcPts val="1700"/>
              </a:lnSpc>
            </a:pPr>
            <a:endParaRPr lang="es-US" sz="1250" dirty="0">
              <a:solidFill>
                <a:schemeClr val="accent3"/>
              </a:solidFill>
            </a:endParaRPr>
          </a:p>
          <a:p>
            <a:pPr>
              <a:lnSpc>
                <a:spcPct val="100000"/>
              </a:lnSpc>
            </a:pPr>
            <a:r>
              <a:rPr lang="en-US" sz="1400" dirty="0">
                <a:solidFill>
                  <a:schemeClr val="accent3"/>
                </a:solidFill>
              </a:rPr>
              <a:t>Las </a:t>
            </a:r>
            <a:r>
              <a:rPr lang="en-US" sz="1400" dirty="0" err="1">
                <a:solidFill>
                  <a:schemeClr val="accent3"/>
                </a:solidFill>
              </a:rPr>
              <a:t>ciudades</a:t>
            </a:r>
            <a:r>
              <a:rPr lang="en-US" sz="1400" dirty="0">
                <a:solidFill>
                  <a:schemeClr val="accent3"/>
                </a:solidFill>
              </a:rPr>
              <a:t> no son </a:t>
            </a:r>
            <a:r>
              <a:rPr lang="en-US" sz="1400" dirty="0" err="1">
                <a:solidFill>
                  <a:schemeClr val="accent3"/>
                </a:solidFill>
              </a:rPr>
              <a:t>máquinas</a:t>
            </a:r>
            <a:r>
              <a:rPr lang="en-US" sz="1400" dirty="0">
                <a:solidFill>
                  <a:schemeClr val="accent3"/>
                </a:solidFill>
              </a:rPr>
              <a:t>; son </a:t>
            </a:r>
            <a:r>
              <a:rPr lang="en-US" sz="1400" dirty="0" err="1">
                <a:solidFill>
                  <a:schemeClr val="accent3"/>
                </a:solidFill>
              </a:rPr>
              <a:t>animales</a:t>
            </a:r>
            <a:r>
              <a:rPr lang="en-US" sz="1400" dirty="0">
                <a:solidFill>
                  <a:schemeClr val="accent3"/>
                </a:solidFill>
              </a:rPr>
              <a:t> politicos. </a:t>
            </a:r>
          </a:p>
          <a:p>
            <a:pPr>
              <a:lnSpc>
                <a:spcPct val="100000"/>
              </a:lnSpc>
            </a:pPr>
            <a:endParaRPr lang="en-US" sz="1400" dirty="0">
              <a:solidFill>
                <a:schemeClr val="accent3"/>
              </a:solidFill>
            </a:endParaRPr>
          </a:p>
          <a:p>
            <a:r>
              <a:rPr lang="en-US" sz="1400" dirty="0">
                <a:solidFill>
                  <a:schemeClr val="accent3"/>
                </a:solidFill>
              </a:rPr>
              <a:t>La </a:t>
            </a:r>
            <a:r>
              <a:rPr lang="en-US" sz="1400" dirty="0" err="1">
                <a:solidFill>
                  <a:schemeClr val="accent3"/>
                </a:solidFill>
              </a:rPr>
              <a:t>especulación</a:t>
            </a:r>
            <a:r>
              <a:rPr lang="en-US" sz="1400" dirty="0">
                <a:solidFill>
                  <a:schemeClr val="accent3"/>
                </a:solidFill>
              </a:rPr>
              <a:t> </a:t>
            </a:r>
            <a:r>
              <a:rPr lang="en-US" sz="1400" dirty="0" err="1">
                <a:solidFill>
                  <a:schemeClr val="accent3"/>
                </a:solidFill>
              </a:rPr>
              <a:t>inmobiliaria</a:t>
            </a:r>
            <a:r>
              <a:rPr lang="en-US" sz="1400" dirty="0">
                <a:solidFill>
                  <a:schemeClr val="accent3"/>
                </a:solidFill>
              </a:rPr>
              <a:t> </a:t>
            </a:r>
            <a:r>
              <a:rPr lang="en-US" sz="1400" dirty="0" err="1">
                <a:solidFill>
                  <a:schemeClr val="accent3"/>
                </a:solidFill>
              </a:rPr>
              <a:t>encarece</a:t>
            </a:r>
            <a:r>
              <a:rPr lang="en-US" sz="1400" dirty="0">
                <a:solidFill>
                  <a:schemeClr val="accent3"/>
                </a:solidFill>
              </a:rPr>
              <a:t> el </a:t>
            </a:r>
            <a:r>
              <a:rPr lang="en-US" sz="1400" dirty="0" err="1">
                <a:solidFill>
                  <a:schemeClr val="accent3"/>
                </a:solidFill>
              </a:rPr>
              <a:t>suelo</a:t>
            </a:r>
            <a:r>
              <a:rPr lang="en-US" sz="1400" dirty="0">
                <a:solidFill>
                  <a:schemeClr val="accent3"/>
                </a:solidFill>
              </a:rPr>
              <a:t> </a:t>
            </a:r>
            <a:r>
              <a:rPr lang="en-US" sz="1400" dirty="0" err="1">
                <a:solidFill>
                  <a:schemeClr val="accent3"/>
                </a:solidFill>
              </a:rPr>
              <a:t>en</a:t>
            </a:r>
            <a:r>
              <a:rPr lang="en-US" sz="1400" dirty="0">
                <a:solidFill>
                  <a:schemeClr val="accent3"/>
                </a:solidFill>
              </a:rPr>
              <a:t> las zonas </a:t>
            </a:r>
            <a:r>
              <a:rPr lang="en-US" sz="1400" dirty="0" err="1">
                <a:solidFill>
                  <a:schemeClr val="accent3"/>
                </a:solidFill>
              </a:rPr>
              <a:t>vecinas</a:t>
            </a:r>
            <a:r>
              <a:rPr lang="en-US" sz="1400" dirty="0">
                <a:solidFill>
                  <a:schemeClr val="accent3"/>
                </a:solidFill>
              </a:rPr>
              <a:t> y </a:t>
            </a:r>
            <a:r>
              <a:rPr lang="en-US" sz="1400" dirty="0" err="1">
                <a:solidFill>
                  <a:schemeClr val="accent3"/>
                </a:solidFill>
              </a:rPr>
              <a:t>desplaza</a:t>
            </a:r>
            <a:r>
              <a:rPr lang="en-US" sz="1400" dirty="0">
                <a:solidFill>
                  <a:schemeClr val="accent3"/>
                </a:solidFill>
              </a:rPr>
              <a:t> a “</a:t>
            </a:r>
            <a:r>
              <a:rPr lang="en-US" sz="1400" dirty="0" err="1">
                <a:solidFill>
                  <a:schemeClr val="accent3"/>
                </a:solidFill>
              </a:rPr>
              <a:t>los</a:t>
            </a:r>
            <a:r>
              <a:rPr lang="en-US" sz="1400" dirty="0">
                <a:solidFill>
                  <a:schemeClr val="accent3"/>
                </a:solidFill>
              </a:rPr>
              <a:t> </a:t>
            </a:r>
            <a:r>
              <a:rPr lang="en-US" sz="1400" dirty="0" err="1">
                <a:solidFill>
                  <a:schemeClr val="accent3"/>
                </a:solidFill>
              </a:rPr>
              <a:t>nativos</a:t>
            </a:r>
            <a:r>
              <a:rPr lang="en-US" sz="1400" dirty="0">
                <a:solidFill>
                  <a:schemeClr val="accent3"/>
                </a:solidFill>
              </a:rPr>
              <a:t>”.</a:t>
            </a:r>
          </a:p>
          <a:p>
            <a:endParaRPr lang="en-US" sz="1400" dirty="0">
              <a:solidFill>
                <a:schemeClr val="accent3"/>
              </a:solidFill>
            </a:endParaRPr>
          </a:p>
          <a:p>
            <a:r>
              <a:rPr lang="en-US" sz="1400" dirty="0" err="1">
                <a:solidFill>
                  <a:schemeClr val="accent3"/>
                </a:solidFill>
              </a:rPr>
              <a:t>Privatización</a:t>
            </a:r>
            <a:r>
              <a:rPr lang="en-US" sz="1400" dirty="0">
                <a:solidFill>
                  <a:schemeClr val="accent3"/>
                </a:solidFill>
              </a:rPr>
              <a:t> de la </a:t>
            </a:r>
            <a:r>
              <a:rPr lang="en-US" sz="1400" dirty="0" err="1">
                <a:solidFill>
                  <a:schemeClr val="accent3"/>
                </a:solidFill>
              </a:rPr>
              <a:t>gobernanza</a:t>
            </a:r>
            <a:endParaRPr lang="en-US" sz="1400" dirty="0">
              <a:solidFill>
                <a:schemeClr val="accent3"/>
              </a:solidFill>
            </a:endParaRPr>
          </a:p>
          <a:p>
            <a:endParaRPr lang="en-US" sz="1400" dirty="0">
              <a:solidFill>
                <a:schemeClr val="accent3"/>
              </a:solidFill>
            </a:endParaRPr>
          </a:p>
          <a:p>
            <a:r>
              <a:rPr lang="en-US" sz="1400" dirty="0">
                <a:solidFill>
                  <a:schemeClr val="accent3"/>
                </a:solidFill>
              </a:rPr>
              <a:t>El </a:t>
            </a:r>
            <a:r>
              <a:rPr lang="en-US" sz="1400" dirty="0" err="1">
                <a:solidFill>
                  <a:schemeClr val="accent3"/>
                </a:solidFill>
              </a:rPr>
              <a:t>filtro</a:t>
            </a:r>
            <a:r>
              <a:rPr lang="en-US" sz="1400" dirty="0">
                <a:solidFill>
                  <a:schemeClr val="accent3"/>
                </a:solidFill>
              </a:rPr>
              <a:t> </a:t>
            </a:r>
            <a:r>
              <a:rPr lang="en-US" sz="1400" dirty="0" err="1">
                <a:solidFill>
                  <a:schemeClr val="accent3"/>
                </a:solidFill>
              </a:rPr>
              <a:t>económico</a:t>
            </a:r>
            <a:r>
              <a:rPr lang="en-US" sz="1400" dirty="0">
                <a:solidFill>
                  <a:schemeClr val="accent3"/>
                </a:solidFill>
              </a:rPr>
              <a:t> termina </a:t>
            </a:r>
            <a:r>
              <a:rPr lang="en-US" sz="1400" dirty="0" err="1">
                <a:solidFill>
                  <a:schemeClr val="accent3"/>
                </a:solidFill>
              </a:rPr>
              <a:t>reproduciendo</a:t>
            </a:r>
            <a:r>
              <a:rPr lang="en-US" sz="1400" dirty="0">
                <a:solidFill>
                  <a:schemeClr val="accent3"/>
                </a:solidFill>
              </a:rPr>
              <a:t> </a:t>
            </a:r>
            <a:r>
              <a:rPr lang="en-US" sz="1400" dirty="0" err="1">
                <a:solidFill>
                  <a:schemeClr val="accent3"/>
                </a:solidFill>
              </a:rPr>
              <a:t>una</a:t>
            </a:r>
            <a:r>
              <a:rPr lang="en-US" sz="1400" dirty="0">
                <a:solidFill>
                  <a:schemeClr val="accent3"/>
                </a:solidFill>
              </a:rPr>
              <a:t> </a:t>
            </a:r>
            <a:r>
              <a:rPr lang="en-US" sz="1400" dirty="0" err="1">
                <a:solidFill>
                  <a:schemeClr val="accent3"/>
                </a:solidFill>
              </a:rPr>
              <a:t>frontera</a:t>
            </a:r>
            <a:r>
              <a:rPr lang="en-US" sz="1400" dirty="0">
                <a:solidFill>
                  <a:schemeClr val="accent3"/>
                </a:solidFill>
              </a:rPr>
              <a:t> </a:t>
            </a:r>
            <a:r>
              <a:rPr lang="en-US" sz="1400" dirty="0" err="1">
                <a:solidFill>
                  <a:schemeClr val="accent3"/>
                </a:solidFill>
              </a:rPr>
              <a:t>étnica</a:t>
            </a:r>
            <a:r>
              <a:rPr lang="en-US" sz="1400" dirty="0">
                <a:solidFill>
                  <a:schemeClr val="accent3"/>
                </a:solidFill>
              </a:rPr>
              <a:t> sin </a:t>
            </a:r>
            <a:r>
              <a:rPr lang="en-US" sz="1400" dirty="0" err="1">
                <a:solidFill>
                  <a:schemeClr val="accent3"/>
                </a:solidFill>
              </a:rPr>
              <a:t>declararla</a:t>
            </a:r>
            <a:r>
              <a:rPr lang="en-US" sz="1400" dirty="0">
                <a:solidFill>
                  <a:schemeClr val="accent3"/>
                </a:solidFill>
              </a:rPr>
              <a:t> </a:t>
            </a:r>
            <a:r>
              <a:rPr lang="en-US" sz="1400" dirty="0" err="1">
                <a:solidFill>
                  <a:schemeClr val="accent3"/>
                </a:solidFill>
              </a:rPr>
              <a:t>desde</a:t>
            </a:r>
            <a:r>
              <a:rPr lang="en-US" sz="1400" dirty="0">
                <a:solidFill>
                  <a:schemeClr val="accent3"/>
                </a:solidFill>
              </a:rPr>
              <a:t> la </a:t>
            </a:r>
            <a:r>
              <a:rPr lang="en-US" sz="1400" dirty="0" err="1">
                <a:solidFill>
                  <a:schemeClr val="accent3"/>
                </a:solidFill>
              </a:rPr>
              <a:t>invención</a:t>
            </a:r>
            <a:r>
              <a:rPr lang="en-US" sz="1400" dirty="0">
                <a:solidFill>
                  <a:schemeClr val="accent3"/>
                </a:solidFill>
              </a:rPr>
              <a:t> del </a:t>
            </a:r>
            <a:r>
              <a:rPr lang="en-US" sz="1400" dirty="0" err="1">
                <a:solidFill>
                  <a:schemeClr val="accent3"/>
                </a:solidFill>
              </a:rPr>
              <a:t>capitalismo</a:t>
            </a:r>
            <a:r>
              <a:rPr lang="en-US" sz="1400" dirty="0">
                <a:solidFill>
                  <a:schemeClr val="accent3"/>
                </a:solidFill>
              </a:rPr>
              <a:t> y de la raza.</a:t>
            </a:r>
            <a:endParaRPr lang="es-US" sz="1250" dirty="0">
              <a:solidFill>
                <a:schemeClr val="accent3"/>
              </a:solidFill>
            </a:endParaRPr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A20232C6-5D1D-1A1C-EA0F-42E79DA5B846}"/>
              </a:ext>
            </a:extLst>
          </p:cNvPr>
          <p:cNvSpPr/>
          <p:nvPr/>
        </p:nvSpPr>
        <p:spPr>
          <a:xfrm>
            <a:off x="6464531" y="4718304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u="sng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Jorge Majfud, «Segregación urbana y arquitectónica»</a:t>
            </a:r>
            <a:endParaRPr lang="en-US" sz="850" dirty="0"/>
          </a:p>
        </p:txBody>
      </p:sp>
      <p:sp>
        <p:nvSpPr>
          <p:cNvPr id="8" name="Text 5">
            <a:extLst>
              <a:ext uri="{FF2B5EF4-FFF2-40B4-BE49-F238E27FC236}">
                <a16:creationId xmlns:a16="http://schemas.microsoft.com/office/drawing/2014/main" id="{685B95EB-E77F-BF67-0667-E43C94388E66}"/>
              </a:ext>
            </a:extLst>
          </p:cNvPr>
          <p:cNvSpPr/>
          <p:nvPr/>
        </p:nvSpPr>
        <p:spPr>
          <a:xfrm>
            <a:off x="4188922" y="3878184"/>
            <a:ext cx="468172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9A96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+Colonia / Praxis</a:t>
            </a:r>
            <a:endParaRPr lang="en-US" sz="950" dirty="0"/>
          </a:p>
        </p:txBody>
      </p:sp>
      <p:pic>
        <p:nvPicPr>
          <p:cNvPr id="9" name="Picture 8" descr="Desarrolladora del proyecto urbanístico +Colonia buscará fondeo con ...">
            <a:extLst>
              <a:ext uri="{FF2B5EF4-FFF2-40B4-BE49-F238E27FC236}">
                <a16:creationId xmlns:a16="http://schemas.microsoft.com/office/drawing/2014/main" id="{8D7EDC0C-D314-9F6B-B04B-2DA1FFA76F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967136"/>
            <a:ext cx="4220541" cy="280479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9D94EC4-D9A0-1947-DE7C-D4CA566A3655}"/>
              </a:ext>
            </a:extLst>
          </p:cNvPr>
          <p:cNvSpPr txBox="1"/>
          <p:nvPr/>
        </p:nvSpPr>
        <p:spPr>
          <a:xfrm>
            <a:off x="8451946" y="38348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dirty="0">
                <a:solidFill>
                  <a:schemeClr val="accent3"/>
                </a:solidFill>
              </a:rPr>
              <a:t>39</a:t>
            </a:r>
            <a:endParaRPr lang="en-US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9747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bg>
      <p:bgPr>
        <a:solidFill>
          <a:srgbClr val="1B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1325880"/>
            <a:ext cx="8046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C4703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Para cerrar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1828800"/>
            <a:ext cx="786384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3000"/>
              </a:lnSpc>
              <a:buNone/>
            </a:pPr>
            <a:r>
              <a:rPr lang="en-US" sz="2200" b="1" dirty="0">
                <a:solidFill>
                  <a:srgbClr val="EDEBE5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El castillo esclavista confinaba el cuerpo; el puerto colonial controlaba la circulación; la ciudad colonial separaba poblaciones; el apartheid convirtió esa separación en planificación territorial.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548640" y="3383280"/>
            <a:ext cx="78638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2000"/>
              </a:lnSpc>
              <a:buNone/>
            </a:pPr>
            <a:r>
              <a:rPr lang="en-US" sz="140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discriminación quedó inscripta en el paisaje: muros, distancias, carreteras, densidades y acceso desigual a la infraestructura.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548640" y="4590288"/>
            <a:ext cx="8046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u="sng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Jorge Majfud, «Segregación urbana y arquitectónica»</a:t>
            </a:r>
            <a:endParaRPr lang="en-US" sz="95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1A1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97D175-8DB4-910A-0E70-35234053FC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12AD47EA-1A80-DA11-DB79-581E56A9C884}"/>
              </a:ext>
            </a:extLst>
          </p:cNvPr>
          <p:cNvSpPr/>
          <p:nvPr/>
        </p:nvSpPr>
        <p:spPr>
          <a:xfrm>
            <a:off x="548640" y="522317"/>
            <a:ext cx="8046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C4703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Para cerrar</a:t>
            </a:r>
            <a:endParaRPr lang="en-US" sz="130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963F97AC-1BEF-2904-990D-2266EDE4CEA3}"/>
              </a:ext>
            </a:extLst>
          </p:cNvPr>
          <p:cNvSpPr/>
          <p:nvPr/>
        </p:nvSpPr>
        <p:spPr>
          <a:xfrm>
            <a:off x="2826327" y="1698567"/>
            <a:ext cx="3879274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s-US" sz="2400" noProof="0" dirty="0">
                <a:solidFill>
                  <a:schemeClr val="bg1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“Habitamos las ciudades de los muertos y sus ideas nos habitan cada día”</a:t>
            </a:r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A36A19CE-143C-F394-77E9-9CDED6C2F1AA}"/>
              </a:ext>
            </a:extLst>
          </p:cNvPr>
          <p:cNvSpPr/>
          <p:nvPr/>
        </p:nvSpPr>
        <p:spPr>
          <a:xfrm>
            <a:off x="548640" y="3383280"/>
            <a:ext cx="78638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2000"/>
              </a:lnSpc>
              <a:buNone/>
            </a:pPr>
            <a:endParaRPr lang="en-US" sz="1400" dirty="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CF6B9840-97B2-BE72-240F-920D3E4F1F03}"/>
              </a:ext>
            </a:extLst>
          </p:cNvPr>
          <p:cNvSpPr/>
          <p:nvPr/>
        </p:nvSpPr>
        <p:spPr>
          <a:xfrm>
            <a:off x="548640" y="4590288"/>
            <a:ext cx="8046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50" b="1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Majfud, Universidad Nacional de Córdoba, 2026. </a:t>
            </a:r>
            <a:endParaRPr lang="en-US" sz="950" b="1" dirty="0">
              <a:solidFill>
                <a:srgbClr val="B3AFA6"/>
              </a:solidFill>
              <a:latin typeface="Calibri" pitchFamily="34" charset="0"/>
              <a:ea typeface="Calibri" pitchFamily="34" charset="-122"/>
              <a:cs typeface="Calibri" pitchFamily="34" charset="-120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 algn="r">
              <a:buNone/>
            </a:pPr>
            <a:r>
              <a:rPr lang="en-US" sz="950" dirty="0">
                <a:solidFill>
                  <a:srgbClr val="B3AFA6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«Segregación urbana y arquitectónica»</a:t>
            </a:r>
            <a:endParaRPr lang="en-US" sz="95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7103C7-EC44-B9F2-DEFD-C47D4EC4D56B}"/>
              </a:ext>
            </a:extLst>
          </p:cNvPr>
          <p:cNvSpPr txBox="1"/>
          <p:nvPr/>
        </p:nvSpPr>
        <p:spPr>
          <a:xfrm>
            <a:off x="8435884" y="18247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dirty="0">
                <a:solidFill>
                  <a:schemeClr val="accent3"/>
                </a:solidFill>
              </a:rPr>
              <a:t>41</a:t>
            </a:r>
            <a:endParaRPr lang="en-US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2298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2521</Words>
  <Application>Microsoft Office PowerPoint</Application>
  <PresentationFormat>On-screen Show (16:9)</PresentationFormat>
  <Paragraphs>309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Aptos</vt:lpstr>
      <vt:lpstr>Arial</vt:lpstr>
      <vt:lpstr>Calibri</vt:lpstr>
      <vt:lpstr>Sabon Next LT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Majfud, Jorge</cp:lastModifiedBy>
  <cp:revision>56</cp:revision>
  <dcterms:created xsi:type="dcterms:W3CDTF">2026-09-12T14:40:17Z</dcterms:created>
  <dcterms:modified xsi:type="dcterms:W3CDTF">2026-09-28T17:49:30Z</dcterms:modified>
</cp:coreProperties>
</file>